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4"/>
  </p:notesMasterIdLst>
  <p:sldIdLst>
    <p:sldId id="287" r:id="rId2"/>
    <p:sldId id="286" r:id="rId3"/>
    <p:sldId id="257" r:id="rId4"/>
    <p:sldId id="278" r:id="rId5"/>
    <p:sldId id="279" r:id="rId6"/>
    <p:sldId id="258" r:id="rId7"/>
    <p:sldId id="259" r:id="rId8"/>
    <p:sldId id="271" r:id="rId9"/>
    <p:sldId id="260" r:id="rId10"/>
    <p:sldId id="261" r:id="rId11"/>
    <p:sldId id="272" r:id="rId12"/>
    <p:sldId id="262" r:id="rId13"/>
    <p:sldId id="263" r:id="rId14"/>
    <p:sldId id="274" r:id="rId15"/>
    <p:sldId id="275" r:id="rId16"/>
    <p:sldId id="276" r:id="rId17"/>
    <p:sldId id="266" r:id="rId18"/>
    <p:sldId id="288" r:id="rId19"/>
    <p:sldId id="292" r:id="rId20"/>
    <p:sldId id="289" r:id="rId21"/>
    <p:sldId id="294" r:id="rId22"/>
    <p:sldId id="293" r:id="rId23"/>
    <p:sldId id="290" r:id="rId24"/>
    <p:sldId id="267" r:id="rId25"/>
    <p:sldId id="264" r:id="rId26"/>
    <p:sldId id="268" r:id="rId27"/>
    <p:sldId id="285" r:id="rId28"/>
    <p:sldId id="280" r:id="rId29"/>
    <p:sldId id="283" r:id="rId30"/>
    <p:sldId id="284" r:id="rId31"/>
    <p:sldId id="281" r:id="rId32"/>
    <p:sldId id="282"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84" autoAdjust="0"/>
    <p:restoredTop sz="94660"/>
  </p:normalViewPr>
  <p:slideViewPr>
    <p:cSldViewPr>
      <p:cViewPr varScale="1">
        <p:scale>
          <a:sx n="63" d="100"/>
          <a:sy n="63" d="100"/>
        </p:scale>
        <p:origin x="-69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00922D-7B6A-4633-B634-4A41CC25F10E}" type="datetimeFigureOut">
              <a:rPr lang="en-US" smtClean="0"/>
              <a:t>4/25/2017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8CC23D-75A0-4D97-891B-E5D688DA52A8}" type="slidenum">
              <a:rPr lang="en-US" smtClean="0"/>
              <a:t>‹#›</a:t>
            </a:fld>
            <a:endParaRPr lang="en-US"/>
          </a:p>
        </p:txBody>
      </p:sp>
    </p:spTree>
    <p:extLst>
      <p:ext uri="{BB962C8B-B14F-4D97-AF65-F5344CB8AC3E}">
        <p14:creationId xmlns:p14="http://schemas.microsoft.com/office/powerpoint/2010/main" val="89868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B695ECD-D70A-4B3A-A69E-4F0FC7A12ABA}" type="datetime1">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1D73E-0F27-489D-81AF-3605CAC7BF74}" type="slidenum">
              <a:rPr lang="en-US" smtClean="0"/>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4763EF-DED7-4505-BD99-BBA6703AEB70}" type="datetime1">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1D73E-0F27-489D-81AF-3605CAC7BF7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99AEA0-D24D-4ED0-A6E2-49561458E387}" type="datetime1">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1D73E-0F27-489D-81AF-3605CAC7BF7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5AA5FA2-CA0B-4AC4-A6D6-FE7B21E93060}" type="datetime1">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1D73E-0F27-489D-81AF-3605CAC7BF7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5DB233-C168-4C37-8CB4-1D84C3DF6321}" type="datetime1">
              <a:rPr lang="en-US" smtClean="0"/>
              <a:t>4/25/2017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1D73E-0F27-489D-81AF-3605CAC7BF7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80746A6-1454-4FE9-9E65-C05568EE35B9}" type="datetime1">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1D73E-0F27-489D-81AF-3605CAC7BF74}" type="slidenum">
              <a:rPr lang="en-US" smtClean="0"/>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E30E6A-8775-4744-AAF9-15C73320DB4D}" type="datetime1">
              <a:rPr lang="en-US" smtClean="0"/>
              <a:t>4/25/2017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D1D73E-0F27-489D-81AF-3605CAC7BF74}"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D484765-A95E-431F-BA4F-CFAD330AAA9F}" type="datetime1">
              <a:rPr lang="en-US" smtClean="0"/>
              <a:t>4/25/2017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D1D73E-0F27-489D-81AF-3605CAC7BF7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208173-EF6F-4B12-8447-E012745B2778}" type="datetime1">
              <a:rPr lang="en-US" smtClean="0"/>
              <a:t>4/25/2017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D1D73E-0F27-489D-81AF-3605CAC7BF7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B6F384-C369-490F-A4AE-9D7CDC0FF5CE}" type="datetime1">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1D73E-0F27-489D-81AF-3605CAC7BF74}"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417168-BAC9-43EF-B58C-921629996BAB}" type="datetime1">
              <a:rPr lang="en-US" smtClean="0"/>
              <a:t>4/25/2017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1D73E-0F27-489D-81AF-3605CAC7BF74}" type="slidenum">
              <a:rPr lang="en-US" smtClean="0"/>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650D726-1448-4236-B8BA-B8246C98E461}" type="datetime1">
              <a:rPr lang="en-US" smtClean="0"/>
              <a:t>4/25/2017</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C0D1D73E-0F27-489D-81AF-3605CAC7BF7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dt="0"/>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0D1D73E-0F27-489D-81AF-3605CAC7BF74}" type="slidenum">
              <a:rPr lang="en-US" smtClean="0"/>
              <a:t>1</a:t>
            </a:fld>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5920" y="1234440"/>
            <a:ext cx="5852160" cy="43891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8446355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447800"/>
            <a:ext cx="6934200" cy="4893647"/>
          </a:xfrm>
          <a:prstGeom prst="rect">
            <a:avLst/>
          </a:prstGeom>
        </p:spPr>
        <p:txBody>
          <a:bodyPr wrap="square">
            <a:spAutoFit/>
          </a:bodyPr>
          <a:lstStyle/>
          <a:p>
            <a:pPr algn="just" rtl="1"/>
            <a:r>
              <a:rPr lang="fa-IR" sz="2400" b="1" dirty="0">
                <a:latin typeface="Times New Roman" panose="02020603050405020304" pitchFamily="18" charset="0"/>
                <a:cs typeface="Times New Roman" panose="02020603050405020304" pitchFamily="18" charset="0"/>
              </a:rPr>
              <a:t>مساله در واقع </a:t>
            </a:r>
            <a:r>
              <a:rPr lang="fa-IR" sz="2400" b="1" dirty="0" smtClean="0">
                <a:latin typeface="Times New Roman" panose="02020603050405020304" pitchFamily="18" charset="0"/>
                <a:cs typeface="Times New Roman" panose="02020603050405020304" pitchFamily="18" charset="0"/>
              </a:rPr>
              <a:t>سوالي </a:t>
            </a:r>
            <a:r>
              <a:rPr lang="fa-IR" sz="2400" b="1" dirty="0">
                <a:latin typeface="Times New Roman" panose="02020603050405020304" pitchFamily="18" charset="0"/>
                <a:cs typeface="Times New Roman" panose="02020603050405020304" pitchFamily="18" charset="0"/>
              </a:rPr>
              <a:t>است كه در ذهن پژوهشگر راجع به يك پديده، مشكل يا معضل مطرح مي شود، هدف محقق از طرح </a:t>
            </a:r>
            <a:r>
              <a:rPr lang="fa-IR" sz="2400" b="1">
                <a:latin typeface="Times New Roman" panose="02020603050405020304" pitchFamily="18" charset="0"/>
                <a:cs typeface="Times New Roman" panose="02020603050405020304" pitchFamily="18" charset="0"/>
              </a:rPr>
              <a:t>اين </a:t>
            </a:r>
            <a:r>
              <a:rPr lang="fa-IR" sz="2400" b="1" smtClean="0">
                <a:latin typeface="Times New Roman" panose="02020603050405020304" pitchFamily="18" charset="0"/>
                <a:cs typeface="Times New Roman" panose="02020603050405020304" pitchFamily="18" charset="0"/>
              </a:rPr>
              <a:t>سوال </a:t>
            </a:r>
            <a:r>
              <a:rPr lang="fa-IR" sz="2400" b="1" dirty="0">
                <a:latin typeface="Times New Roman" panose="02020603050405020304" pitchFamily="18" charset="0"/>
                <a:cs typeface="Times New Roman" panose="02020603050405020304" pitchFamily="18" charset="0"/>
              </a:rPr>
              <a:t>ريشه يابي، علت يا علل به وجود آورنده آن مشكل و يا راهكارهاي رفع آن </a:t>
            </a:r>
            <a:r>
              <a:rPr lang="fa-IR" sz="2400" b="1" dirty="0" smtClean="0">
                <a:latin typeface="Times New Roman" panose="02020603050405020304" pitchFamily="18" charset="0"/>
                <a:cs typeface="Times New Roman" panose="02020603050405020304" pitchFamily="18" charset="0"/>
              </a:rPr>
              <a:t>است</a:t>
            </a:r>
            <a:r>
              <a:rPr lang="en-US" sz="2400" b="1" dirty="0" smtClean="0">
                <a:latin typeface="Times New Roman" panose="02020603050405020304" pitchFamily="18" charset="0"/>
                <a:cs typeface="Times New Roman" panose="02020603050405020304" pitchFamily="18" charset="0"/>
              </a:rPr>
              <a:t>. </a:t>
            </a:r>
          </a:p>
          <a:p>
            <a:pPr algn="r" rtl="1"/>
            <a:r>
              <a:rPr lang="en-US" sz="2400" b="1" dirty="0">
                <a:latin typeface="Times New Roman" panose="02020603050405020304" pitchFamily="18" charset="0"/>
                <a:cs typeface="Times New Roman" panose="02020603050405020304" pitchFamily="18" charset="0"/>
              </a:rPr>
              <a:t/>
            </a:r>
            <a:br>
              <a:rPr lang="en-US" sz="2400" b="1" dirty="0">
                <a:latin typeface="Times New Roman" panose="02020603050405020304" pitchFamily="18" charset="0"/>
                <a:cs typeface="Times New Roman" panose="02020603050405020304" pitchFamily="18" charset="0"/>
              </a:rPr>
            </a:br>
            <a:r>
              <a:rPr lang="fa-IR" sz="2400" b="1" dirty="0">
                <a:solidFill>
                  <a:srgbClr val="00B050"/>
                </a:solidFill>
                <a:latin typeface="Times New Roman" panose="02020603050405020304" pitchFamily="18" charset="0"/>
                <a:cs typeface="Times New Roman" panose="02020603050405020304" pitchFamily="18" charset="0"/>
              </a:rPr>
              <a:t>در بيان </a:t>
            </a:r>
            <a:r>
              <a:rPr lang="fa-IR" sz="2400" b="1" dirty="0" smtClean="0">
                <a:solidFill>
                  <a:srgbClr val="00B050"/>
                </a:solidFill>
                <a:latin typeface="Times New Roman" panose="02020603050405020304" pitchFamily="18" charset="0"/>
                <a:cs typeface="Times New Roman" panose="02020603050405020304" pitchFamily="18" charset="0"/>
              </a:rPr>
              <a:t>مس</a:t>
            </a:r>
            <a:r>
              <a:rPr lang="fa-IR" sz="2400" b="1" dirty="0">
                <a:solidFill>
                  <a:srgbClr val="00B050"/>
                </a:solidFill>
                <a:latin typeface="Times New Roman" panose="02020603050405020304" pitchFamily="18" charset="0"/>
                <a:cs typeface="Times New Roman" panose="02020603050405020304" pitchFamily="18" charset="0"/>
              </a:rPr>
              <a:t>ا</a:t>
            </a:r>
            <a:r>
              <a:rPr lang="fa-IR" sz="2400" b="1" dirty="0" smtClean="0">
                <a:solidFill>
                  <a:srgbClr val="00B050"/>
                </a:solidFill>
                <a:latin typeface="Times New Roman" panose="02020603050405020304" pitchFamily="18" charset="0"/>
                <a:cs typeface="Times New Roman" panose="02020603050405020304" pitchFamily="18" charset="0"/>
              </a:rPr>
              <a:t>له بايد </a:t>
            </a:r>
            <a:r>
              <a:rPr lang="fa-IR" sz="2400" b="1" dirty="0">
                <a:solidFill>
                  <a:srgbClr val="00B050"/>
                </a:solidFill>
                <a:latin typeface="Times New Roman" panose="02020603050405020304" pitchFamily="18" charset="0"/>
                <a:cs typeface="Times New Roman" panose="02020603050405020304" pitchFamily="18" charset="0"/>
              </a:rPr>
              <a:t>نكات زير را رعايت كند</a:t>
            </a:r>
            <a:r>
              <a:rPr lang="en-US" sz="2400" b="1" dirty="0">
                <a:solidFill>
                  <a:srgbClr val="00B050"/>
                </a:solidFill>
                <a:latin typeface="Times New Roman" panose="02020603050405020304" pitchFamily="18" charset="0"/>
                <a:cs typeface="Times New Roman" panose="02020603050405020304" pitchFamily="18" charset="0"/>
              </a:rPr>
              <a:t>:</a:t>
            </a:r>
            <a:br>
              <a:rPr lang="en-US" sz="2400" b="1" dirty="0">
                <a:solidFill>
                  <a:srgbClr val="00B050"/>
                </a:solidFill>
                <a:latin typeface="Times New Roman" panose="02020603050405020304" pitchFamily="18" charset="0"/>
                <a:cs typeface="Times New Roman" panose="02020603050405020304" pitchFamily="18" charset="0"/>
              </a:rPr>
            </a:br>
            <a:endParaRPr lang="en-US" sz="2400" b="1" dirty="0" smtClean="0">
              <a:solidFill>
                <a:srgbClr val="00B050"/>
              </a:solidFill>
              <a:latin typeface="Times New Roman" panose="02020603050405020304" pitchFamily="18" charset="0"/>
              <a:cs typeface="Times New Roman" panose="02020603050405020304" pitchFamily="18" charset="0"/>
            </a:endParaRPr>
          </a:p>
          <a:p>
            <a:pPr marL="342900" indent="-342900" algn="just" rtl="1">
              <a:buClr>
                <a:srgbClr val="00B050"/>
              </a:buClr>
              <a:buFont typeface="Arial" panose="020B0604020202020204" pitchFamily="34" charset="0"/>
              <a:buChar char="•"/>
            </a:pPr>
            <a:r>
              <a:rPr lang="fa-IR" sz="2400" b="1" dirty="0" smtClean="0">
                <a:latin typeface="Times New Roman" panose="02020603050405020304" pitchFamily="18" charset="0"/>
                <a:cs typeface="Times New Roman" panose="02020603050405020304" pitchFamily="18" charset="0"/>
              </a:rPr>
              <a:t>محقق باید شواهدي ارائه دهد كه نشان دهد معضلي يا مشكلي در جامعه وجود دارد</a:t>
            </a:r>
            <a:r>
              <a:rPr lang="en-US" sz="2400" b="1" dirty="0" smtClean="0">
                <a:latin typeface="Times New Roman" panose="02020603050405020304" pitchFamily="18" charset="0"/>
                <a:cs typeface="Times New Roman" panose="02020603050405020304" pitchFamily="18" charset="0"/>
              </a:rPr>
              <a:t>.</a:t>
            </a:r>
          </a:p>
          <a:p>
            <a:pPr marL="285750" lvl="0" indent="-285750" algn="just" rtl="1">
              <a:buClr>
                <a:srgbClr val="00B050"/>
              </a:buClr>
              <a:buFont typeface="Arial" panose="020B0604020202020204" pitchFamily="34" charset="0"/>
              <a:buChar char="•"/>
            </a:pPr>
            <a:r>
              <a:rPr lang="fa-IR" sz="2400" b="1" dirty="0" smtClean="0">
                <a:latin typeface="Times New Roman" panose="02020603050405020304" pitchFamily="18" charset="0"/>
                <a:cs typeface="Times New Roman" panose="02020603050405020304" pitchFamily="18" charset="0"/>
              </a:rPr>
              <a:t>محقق </a:t>
            </a:r>
            <a:r>
              <a:rPr lang="fa-IR" sz="2400" b="1" dirty="0">
                <a:latin typeface="Times New Roman" panose="02020603050405020304" pitchFamily="18" charset="0"/>
                <a:cs typeface="Times New Roman" panose="02020603050405020304" pitchFamily="18" charset="0"/>
              </a:rPr>
              <a:t>بايد مشكل مطرح شده را بيان كند و ابعاد مختلف آن را به طور مستند نشان دهد</a:t>
            </a:r>
            <a:r>
              <a:rPr lang="en-US" sz="2400" b="1" dirty="0">
                <a:latin typeface="Times New Roman" panose="02020603050405020304" pitchFamily="18" charset="0"/>
                <a:cs typeface="Times New Roman" panose="02020603050405020304" pitchFamily="18" charset="0"/>
              </a:rPr>
              <a:t>.</a:t>
            </a:r>
          </a:p>
          <a:p>
            <a:pPr algn="just" rtl="1">
              <a:buClr>
                <a:srgbClr val="00B050"/>
              </a:buClr>
            </a:pPr>
            <a:r>
              <a:rPr lang="en-US" sz="2400" b="1" dirty="0">
                <a:latin typeface="Times New Roman" panose="02020603050405020304" pitchFamily="18" charset="0"/>
                <a:cs typeface="Times New Roman" panose="02020603050405020304" pitchFamily="18" charset="0"/>
              </a:rPr>
              <a:t/>
            </a:r>
            <a:br>
              <a:rPr lang="en-US" sz="2400" b="1" dirty="0">
                <a:latin typeface="Times New Roman" panose="02020603050405020304" pitchFamily="18" charset="0"/>
                <a:cs typeface="Times New Roman" panose="02020603050405020304" pitchFamily="18" charset="0"/>
              </a:rPr>
            </a:br>
            <a:endParaRPr lang="en-US" sz="2400" b="1" dirty="0">
              <a:latin typeface="Times New Roman" panose="02020603050405020304" pitchFamily="18" charset="0"/>
              <a:cs typeface="Times New Roman" panose="02020603050405020304" pitchFamily="18" charset="0"/>
            </a:endParaRPr>
          </a:p>
        </p:txBody>
      </p:sp>
      <p:sp>
        <p:nvSpPr>
          <p:cNvPr id="6" name="Rectangle 5"/>
          <p:cNvSpPr/>
          <p:nvPr/>
        </p:nvSpPr>
        <p:spPr>
          <a:xfrm>
            <a:off x="1219200" y="667831"/>
            <a:ext cx="6934200" cy="523220"/>
          </a:xfrm>
          <a:prstGeom prst="rect">
            <a:avLst/>
          </a:prstGeom>
          <a:solidFill>
            <a:srgbClr val="00B050"/>
          </a:solidFill>
        </p:spPr>
        <p:style>
          <a:lnRef idx="3">
            <a:schemeClr val="lt1"/>
          </a:lnRef>
          <a:fillRef idx="1">
            <a:schemeClr val="accent4"/>
          </a:fillRef>
          <a:effectRef idx="1">
            <a:schemeClr val="accent4"/>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شرح و بيان مساله تحقيق ( طرح يك مشكل</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C0D1D73E-0F27-489D-81AF-3605CAC7BF74}" type="slidenum">
              <a:rPr lang="en-US" smtClean="0"/>
              <a:t>10</a:t>
            </a:fld>
            <a:endParaRPr lang="en-US"/>
          </a:p>
        </p:txBody>
      </p:sp>
    </p:spTree>
    <p:extLst>
      <p:ext uri="{BB962C8B-B14F-4D97-AF65-F5344CB8AC3E}">
        <p14:creationId xmlns:p14="http://schemas.microsoft.com/office/powerpoint/2010/main" val="172707892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2052" y="1859340"/>
            <a:ext cx="7239000" cy="3416320"/>
          </a:xfrm>
          <a:prstGeom prst="rect">
            <a:avLst/>
          </a:prstGeom>
        </p:spPr>
        <p:txBody>
          <a:bodyPr wrap="square">
            <a:spAutoFit/>
          </a:bodyPr>
          <a:lstStyle/>
          <a:p>
            <a:pPr marL="285750" lvl="0" indent="-285750" algn="just" rtl="1">
              <a:buClr>
                <a:srgbClr val="00B050"/>
              </a:buClr>
              <a:buFont typeface="Arial" panose="020B0604020202020204" pitchFamily="34" charset="0"/>
              <a:buChar char="•"/>
            </a:pPr>
            <a:r>
              <a:rPr lang="fa-IR" sz="2400" b="1" dirty="0" smtClean="0">
                <a:latin typeface="Times New Roman" panose="02020603050405020304" pitchFamily="18" charset="0"/>
                <a:cs typeface="Times New Roman" panose="02020603050405020304" pitchFamily="18" charset="0"/>
              </a:rPr>
              <a:t>محقق بايد نشان دهد که قصد او از انجام تحقیق چیست؟ کدام متغیرها را قصد دارد مطالعه کند؟ نحوه ي مطالعه متغیرها ( اثر، رابطه یا ...) چگونه است</a:t>
            </a:r>
            <a:r>
              <a:rPr lang="en-US" sz="2400" b="1" dirty="0" smtClean="0">
                <a:latin typeface="Times New Roman" panose="02020603050405020304" pitchFamily="18" charset="0"/>
                <a:cs typeface="Times New Roman" panose="02020603050405020304" pitchFamily="18" charset="0"/>
              </a:rPr>
              <a:t>.</a:t>
            </a:r>
          </a:p>
          <a:p>
            <a:pPr marL="285750" lvl="0" indent="-285750" algn="just" rtl="1">
              <a:buClr>
                <a:srgbClr val="00B050"/>
              </a:buClr>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 </a:t>
            </a:r>
            <a:r>
              <a:rPr lang="fa-IR" sz="2400" b="1" dirty="0" smtClean="0">
                <a:latin typeface="Times New Roman" panose="02020603050405020304" pitchFamily="18" charset="0"/>
                <a:cs typeface="Times New Roman" panose="02020603050405020304" pitchFamily="18" charset="0"/>
              </a:rPr>
              <a:t>پژوهشگر در پایان بهتر است محدوده زمانی و قلمرو زمانی تحقیق را هم مشخص کند</a:t>
            </a:r>
            <a:r>
              <a:rPr lang="en-US" sz="2400" b="1" dirty="0" smtClean="0">
                <a:latin typeface="Times New Roman" panose="02020603050405020304" pitchFamily="18" charset="0"/>
                <a:cs typeface="Times New Roman" panose="02020603050405020304" pitchFamily="18" charset="0"/>
              </a:rPr>
              <a:t>.</a:t>
            </a:r>
          </a:p>
          <a:p>
            <a:pPr algn="just" rtl="1"/>
            <a:r>
              <a:rPr lang="fa-IR" sz="2400" b="1" dirty="0" smtClean="0">
                <a:latin typeface="Times New Roman" panose="02020603050405020304" pitchFamily="18" charset="0"/>
                <a:cs typeface="Times New Roman" panose="02020603050405020304" pitchFamily="18" charset="0"/>
              </a:rPr>
              <a:t>بطورکلی مسئله تحقیق باید مشکل را مطرح کند، ابعاد آن را مستند نشان دهد، انگیزه پژوهشگر را بیان کند، متغیرها را نشان داده، نحوه بررسی آنها را روشن نموده و محدوده مکانی و زمانی تحقیق را تعیین نماید</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p:txBody>
      </p:sp>
      <p:sp>
        <p:nvSpPr>
          <p:cNvPr id="3" name="Rectangle 2"/>
          <p:cNvSpPr/>
          <p:nvPr/>
        </p:nvSpPr>
        <p:spPr>
          <a:xfrm>
            <a:off x="1066800" y="667831"/>
            <a:ext cx="6934200" cy="523220"/>
          </a:xfrm>
          <a:prstGeom prst="rect">
            <a:avLst/>
          </a:prstGeom>
          <a:solidFill>
            <a:srgbClr val="00B050"/>
          </a:solidFill>
        </p:spPr>
        <p:style>
          <a:lnRef idx="3">
            <a:schemeClr val="lt1"/>
          </a:lnRef>
          <a:fillRef idx="1">
            <a:schemeClr val="accent4"/>
          </a:fillRef>
          <a:effectRef idx="1">
            <a:schemeClr val="accent4"/>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شرح و بيان مساله تحقيق ( طرح يك مشكل</a:t>
            </a:r>
            <a:r>
              <a:rPr lang="en-US" sz="2800" b="1" dirty="0" smtClean="0">
                <a:latin typeface="Times New Roman" panose="02020603050405020304" pitchFamily="18" charset="0"/>
                <a:cs typeface="Times New Roman" panose="02020603050405020304" pitchFamily="18" charset="0"/>
              </a:rPr>
              <a:t>(</a:t>
            </a:r>
            <a:endParaRPr lang="en-US" sz="2800" b="1"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0D1D73E-0F27-489D-81AF-3605CAC7BF74}" type="slidenum">
              <a:rPr lang="en-US" smtClean="0"/>
              <a:t>11</a:t>
            </a:fld>
            <a:endParaRPr lang="en-US"/>
          </a:p>
        </p:txBody>
      </p:sp>
    </p:spTree>
    <p:extLst>
      <p:ext uri="{BB962C8B-B14F-4D97-AF65-F5344CB8AC3E}">
        <p14:creationId xmlns:p14="http://schemas.microsoft.com/office/powerpoint/2010/main" val="3955620433"/>
      </p:ext>
    </p:extLst>
  </p:cSld>
  <p:clrMapOvr>
    <a:masterClrMapping/>
  </p:clrMapOvr>
  <p:transition spd="slow">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582341"/>
            <a:ext cx="7391400" cy="4524315"/>
          </a:xfrm>
          <a:prstGeom prst="rect">
            <a:avLst/>
          </a:prstGeom>
        </p:spPr>
        <p:txBody>
          <a:bodyPr wrap="square">
            <a:spAutoFit/>
          </a:bodyPr>
          <a:lstStyle/>
          <a:p>
            <a:pPr algn="r" rtl="1"/>
            <a:r>
              <a:rPr lang="ar-SA" sz="2400" b="1" dirty="0">
                <a:latin typeface="Times New Roman" panose="02020603050405020304" pitchFamily="18" charset="0"/>
                <a:cs typeface="Times New Roman" panose="02020603050405020304" pitchFamily="18" charset="0"/>
              </a:rPr>
              <a:t>در این مورد پژوهشگر باید مشخص کند که موضوع تحقيق چه اهميتي دارد و ضرورت انجام اين پژوهش چيست و نتايج آن در چه زمينه اي از اهميت بيشتري برخوردار است</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C0000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اهمیت </a:t>
            </a:r>
            <a:r>
              <a:rPr lang="ar-SA" sz="2400" b="1" dirty="0">
                <a:latin typeface="Times New Roman" panose="02020603050405020304" pitchFamily="18" charset="0"/>
                <a:cs typeface="Times New Roman" panose="02020603050405020304" pitchFamily="18" charset="0"/>
              </a:rPr>
              <a:t>این تحقیق در ارتباط با نظریه های موجود </a:t>
            </a:r>
            <a:r>
              <a:rPr lang="ar-SA" sz="2400" b="1" dirty="0" smtClean="0">
                <a:latin typeface="Times New Roman" panose="02020603050405020304" pitchFamily="18" charset="0"/>
                <a:cs typeface="Times New Roman" panose="02020603050405020304" pitchFamily="18" charset="0"/>
              </a:rPr>
              <a:t>چیست؟</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C0000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نتایج </a:t>
            </a:r>
            <a:r>
              <a:rPr lang="ar-SA" sz="2400" b="1" dirty="0">
                <a:latin typeface="Times New Roman" panose="02020603050405020304" pitchFamily="18" charset="0"/>
                <a:cs typeface="Times New Roman" panose="02020603050405020304" pitchFamily="18" charset="0"/>
              </a:rPr>
              <a:t>این تحقیق در غنا بخشیدن به ادبیات موضوع چه نقشي </a:t>
            </a:r>
            <a:r>
              <a:rPr lang="ar-SA" sz="2400" b="1" dirty="0" smtClean="0">
                <a:latin typeface="Times New Roman" panose="02020603050405020304" pitchFamily="18" charset="0"/>
                <a:cs typeface="Times New Roman" panose="02020603050405020304" pitchFamily="18" charset="0"/>
              </a:rPr>
              <a:t>دارد؟</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C0000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نقش </a:t>
            </a:r>
            <a:r>
              <a:rPr lang="ar-SA" sz="2400" b="1" dirty="0">
                <a:latin typeface="Times New Roman" panose="02020603050405020304" pitchFamily="18" charset="0"/>
                <a:cs typeface="Times New Roman" panose="02020603050405020304" pitchFamily="18" charset="0"/>
              </a:rPr>
              <a:t>نتایج تحقیق در ارائه مدل، الگو، نظريه جدید یا توسعه و بسط نظریه های قبلی چگونه است</a:t>
            </a:r>
            <a:r>
              <a:rPr lang="ar-SA"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C00000"/>
              </a:buClr>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 </a:t>
            </a:r>
            <a:r>
              <a:rPr lang="ar-SA" sz="2400" b="1" dirty="0">
                <a:latin typeface="Times New Roman" panose="02020603050405020304" pitchFamily="18" charset="0"/>
                <a:cs typeface="Times New Roman" panose="02020603050405020304" pitchFamily="18" charset="0"/>
              </a:rPr>
              <a:t>اهمیت نتایج تحقیق برای مدیران و برنامه ریزان چیست</a:t>
            </a:r>
            <a:r>
              <a:rPr lang="ar-SA"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C00000"/>
              </a:buClr>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 </a:t>
            </a:r>
            <a:r>
              <a:rPr lang="ar-SA" sz="2400" b="1" dirty="0">
                <a:latin typeface="Times New Roman" panose="02020603050405020304" pitchFamily="18" charset="0"/>
                <a:cs typeface="Times New Roman" panose="02020603050405020304" pitchFamily="18" charset="0"/>
              </a:rPr>
              <a:t>نتایج مثبت اين تحقیق در ابعاد آموزشي و پژوهشي چه اثري </a:t>
            </a:r>
            <a:r>
              <a:rPr lang="ar-SA" sz="2400" b="1" dirty="0" smtClean="0">
                <a:latin typeface="Times New Roman" panose="02020603050405020304" pitchFamily="18" charset="0"/>
                <a:cs typeface="Times New Roman" panose="02020603050405020304" pitchFamily="18" charset="0"/>
              </a:rPr>
              <a:t>دارد؟</a:t>
            </a:r>
            <a:endParaRPr lang="en-US" sz="2400" b="1" dirty="0" smtClean="0">
              <a:latin typeface="Times New Roman" panose="02020603050405020304" pitchFamily="18" charset="0"/>
              <a:cs typeface="Times New Roman" panose="02020603050405020304" pitchFamily="18" charset="0"/>
            </a:endParaRPr>
          </a:p>
          <a:p>
            <a:pPr marL="342900" indent="-342900" algn="r" rtl="1">
              <a:buClr>
                <a:srgbClr val="C00000"/>
              </a:buClr>
              <a:buFont typeface="Arial" panose="020B0604020202020204" pitchFamily="34" charset="0"/>
              <a:buChar char="•"/>
            </a:pPr>
            <a:endParaRPr lang="fa-IR" sz="2400" b="1" dirty="0" smtClean="0">
              <a:latin typeface="Times New Roman" panose="02020603050405020304" pitchFamily="18" charset="0"/>
              <a:cs typeface="Times New Roman" panose="02020603050405020304" pitchFamily="18" charset="0"/>
            </a:endParaRPr>
          </a:p>
          <a:p>
            <a:pPr algn="r" rtl="1">
              <a:buClr>
                <a:srgbClr val="C00000"/>
              </a:buClr>
            </a:pPr>
            <a:r>
              <a:rPr lang="fa-IR" sz="2400" b="1" dirty="0" smtClean="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معمولاً </a:t>
            </a:r>
            <a:r>
              <a:rPr lang="fa-IR" sz="24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مساله و موضوع تحقیق به صورت سئوالی بیان نمی شود، بلکه به صورت یک جمله کامل مثبت، دقیق و صریح مطرح می گردد.</a:t>
            </a:r>
            <a:endParaRPr lang="en-US" sz="2400" b="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Rectangle 4"/>
          <p:cNvSpPr/>
          <p:nvPr/>
        </p:nvSpPr>
        <p:spPr>
          <a:xfrm>
            <a:off x="1066800" y="667831"/>
            <a:ext cx="6934200" cy="523220"/>
          </a:xfrm>
          <a:prstGeom prst="rect">
            <a:avLst/>
          </a:prstGeom>
          <a:solidFill>
            <a:srgbClr val="C00000"/>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a:latin typeface="Times New Roman" panose="02020603050405020304" pitchFamily="18" charset="0"/>
                <a:cs typeface="Times New Roman" panose="02020603050405020304" pitchFamily="18" charset="0"/>
              </a:rPr>
              <a:t>اهمیت و ضرورت موضوع تحقیق</a:t>
            </a:r>
            <a:endParaRPr lang="en-US" sz="2800" b="1" dirty="0" smtClean="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C0D1D73E-0F27-489D-81AF-3605CAC7BF74}" type="slidenum">
              <a:rPr lang="en-US" smtClean="0"/>
              <a:t>12</a:t>
            </a:fld>
            <a:endParaRPr lang="en-US"/>
          </a:p>
        </p:txBody>
      </p:sp>
    </p:spTree>
    <p:extLst>
      <p:ext uri="{BB962C8B-B14F-4D97-AF65-F5344CB8AC3E}">
        <p14:creationId xmlns:p14="http://schemas.microsoft.com/office/powerpoint/2010/main" val="400546113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66800" y="1494503"/>
            <a:ext cx="7096432" cy="4154984"/>
          </a:xfrm>
          <a:prstGeom prst="rect">
            <a:avLst/>
          </a:prstGeom>
        </p:spPr>
        <p:txBody>
          <a:bodyPr wrap="square">
            <a:spAutoFit/>
          </a:bodyPr>
          <a:lstStyle/>
          <a:p>
            <a:pPr algn="r" rtl="1"/>
            <a:r>
              <a:rPr lang="en-US" sz="2400" b="1" dirty="0">
                <a:latin typeface="Times New Roman" panose="02020603050405020304" pitchFamily="18" charset="0"/>
                <a:cs typeface="Times New Roman" panose="02020603050405020304" pitchFamily="18" charset="0"/>
              </a:rPr>
              <a:t/>
            </a:r>
            <a:br>
              <a:rPr lang="en-US" sz="2400" b="1" dirty="0">
                <a:latin typeface="Times New Roman" panose="02020603050405020304" pitchFamily="18" charset="0"/>
                <a:cs typeface="Times New Roman" panose="02020603050405020304" pitchFamily="18" charset="0"/>
              </a:rPr>
            </a:br>
            <a:r>
              <a:rPr lang="ar-SA" sz="2400" b="1" dirty="0">
                <a:latin typeface="Times New Roman" panose="02020603050405020304" pitchFamily="18" charset="0"/>
                <a:cs typeface="Times New Roman" panose="02020603050405020304" pitchFamily="18" charset="0"/>
              </a:rPr>
              <a:t>هدف از گنجاندن بخش پیشینه تحقیق و ادبيات موضوع، توجه به نكات زير است</a:t>
            </a:r>
            <a:r>
              <a:rPr lang="en-US" sz="2400" b="1" dirty="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7030A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برقراری </a:t>
            </a:r>
            <a:r>
              <a:rPr lang="ar-SA" sz="2400" b="1" dirty="0">
                <a:latin typeface="Times New Roman" panose="02020603050405020304" pitchFamily="18" charset="0"/>
                <a:cs typeface="Times New Roman" panose="02020603050405020304" pitchFamily="18" charset="0"/>
              </a:rPr>
              <a:t>ارتباطی منطقی میان اطلاعات پژوهش های قبلی با </a:t>
            </a:r>
            <a:r>
              <a:rPr lang="ar-SA" sz="2400" b="1" dirty="0" smtClean="0">
                <a:latin typeface="Times New Roman" panose="02020603050405020304" pitchFamily="18" charset="0"/>
                <a:cs typeface="Times New Roman" panose="02020603050405020304" pitchFamily="18" charset="0"/>
              </a:rPr>
              <a:t>مس</a:t>
            </a:r>
            <a:r>
              <a:rPr lang="fa-IR" sz="2400" b="1" dirty="0" smtClean="0">
                <a:latin typeface="Times New Roman" panose="02020603050405020304" pitchFamily="18" charset="0"/>
                <a:cs typeface="Times New Roman" panose="02020603050405020304" pitchFamily="18" charset="0"/>
              </a:rPr>
              <a:t>ا</a:t>
            </a:r>
            <a:r>
              <a:rPr lang="ar-SA" sz="2400" b="1" dirty="0" smtClean="0">
                <a:latin typeface="Times New Roman" panose="02020603050405020304" pitchFamily="18" charset="0"/>
                <a:cs typeface="Times New Roman" panose="02020603050405020304" pitchFamily="18" charset="0"/>
              </a:rPr>
              <a:t>له </a:t>
            </a:r>
            <a:r>
              <a:rPr lang="ar-SA" sz="2400" b="1" dirty="0">
                <a:latin typeface="Times New Roman" panose="02020603050405020304" pitchFamily="18" charset="0"/>
                <a:cs typeface="Times New Roman" panose="02020603050405020304" pitchFamily="18" charset="0"/>
              </a:rPr>
              <a:t>تحقیق </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7030A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آشنایی </a:t>
            </a:r>
            <a:r>
              <a:rPr lang="ar-SA" sz="2400" b="1" dirty="0">
                <a:latin typeface="Times New Roman" panose="02020603050405020304" pitchFamily="18" charset="0"/>
                <a:cs typeface="Times New Roman" panose="02020603050405020304" pitchFamily="18" charset="0"/>
              </a:rPr>
              <a:t>با چارچوب نظری یا تجربی </a:t>
            </a:r>
            <a:r>
              <a:rPr lang="ar-SA" sz="2400" b="1" dirty="0" smtClean="0">
                <a:latin typeface="Times New Roman" panose="02020603050405020304" pitchFamily="18" charset="0"/>
                <a:cs typeface="Times New Roman" panose="02020603050405020304" pitchFamily="18" charset="0"/>
              </a:rPr>
              <a:t>مس</a:t>
            </a:r>
            <a:r>
              <a:rPr lang="fa-IR" sz="2400" b="1" dirty="0" smtClean="0">
                <a:latin typeface="Times New Roman" panose="02020603050405020304" pitchFamily="18" charset="0"/>
                <a:cs typeface="Times New Roman" panose="02020603050405020304" pitchFamily="18" charset="0"/>
              </a:rPr>
              <a:t>ا</a:t>
            </a:r>
            <a:r>
              <a:rPr lang="ar-SA" sz="2400" b="1" dirty="0" smtClean="0">
                <a:latin typeface="Times New Roman" panose="02020603050405020304" pitchFamily="18" charset="0"/>
                <a:cs typeface="Times New Roman" panose="02020603050405020304" pitchFamily="18" charset="0"/>
              </a:rPr>
              <a:t>له تحقیق</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7030A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آشنایی </a:t>
            </a:r>
            <a:r>
              <a:rPr lang="ar-SA" sz="2400" b="1" dirty="0">
                <a:latin typeface="Times New Roman" panose="02020603050405020304" pitchFamily="18" charset="0"/>
                <a:cs typeface="Times New Roman" panose="02020603050405020304" pitchFamily="18" charset="0"/>
              </a:rPr>
              <a:t>با روش های تحقیق مورد استفاده در پژوهش های </a:t>
            </a:r>
            <a:r>
              <a:rPr lang="ar-SA" sz="2400" b="1" dirty="0" smtClean="0">
                <a:latin typeface="Times New Roman" panose="02020603050405020304" pitchFamily="18" charset="0"/>
                <a:cs typeface="Times New Roman" panose="02020603050405020304" pitchFamily="18" charset="0"/>
              </a:rPr>
              <a:t>گذشته</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7030A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پیشگیری </a:t>
            </a:r>
            <a:r>
              <a:rPr lang="ar-SA" sz="2400" b="1" dirty="0">
                <a:latin typeface="Times New Roman" panose="02020603050405020304" pitchFamily="18" charset="0"/>
                <a:cs typeface="Times New Roman" panose="02020603050405020304" pitchFamily="18" charset="0"/>
              </a:rPr>
              <a:t>از دوباره </a:t>
            </a:r>
            <a:r>
              <a:rPr lang="ar-SA" sz="2400" b="1" dirty="0" smtClean="0">
                <a:latin typeface="Times New Roman" panose="02020603050405020304" pitchFamily="18" charset="0"/>
                <a:cs typeface="Times New Roman" panose="02020603050405020304" pitchFamily="18" charset="0"/>
              </a:rPr>
              <a:t>کاری</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7030A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استفاده </a:t>
            </a:r>
            <a:r>
              <a:rPr lang="ar-SA" sz="2400" b="1" dirty="0">
                <a:latin typeface="Times New Roman" panose="02020603050405020304" pitchFamily="18" charset="0"/>
                <a:cs typeface="Times New Roman" panose="02020603050405020304" pitchFamily="18" charset="0"/>
              </a:rPr>
              <a:t>از تجربيات مفيد محققان </a:t>
            </a:r>
            <a:r>
              <a:rPr lang="ar-SA" sz="2400" b="1" dirty="0" smtClean="0">
                <a:latin typeface="Times New Roman" panose="02020603050405020304" pitchFamily="18" charset="0"/>
                <a:cs typeface="Times New Roman" panose="02020603050405020304" pitchFamily="18" charset="0"/>
              </a:rPr>
              <a:t>قبلي</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rgbClr val="7030A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آگاهي </a:t>
            </a:r>
            <a:r>
              <a:rPr lang="ar-SA" sz="2400" b="1" dirty="0">
                <a:latin typeface="Times New Roman" panose="02020603050405020304" pitchFamily="18" charset="0"/>
                <a:cs typeface="Times New Roman" panose="02020603050405020304" pitchFamily="18" charset="0"/>
              </a:rPr>
              <a:t>از نقاط ضعف پژوهش هاي پيشين</a:t>
            </a:r>
            <a:r>
              <a:rPr lang="en-US" sz="2400" b="1" dirty="0">
                <a:latin typeface="Times New Roman" panose="02020603050405020304" pitchFamily="18" charset="0"/>
                <a:cs typeface="Times New Roman" panose="02020603050405020304" pitchFamily="18" charset="0"/>
              </a:rPr>
              <a:t/>
            </a:r>
            <a:br>
              <a:rPr lang="en-US" sz="2400" b="1" dirty="0">
                <a:latin typeface="Times New Roman" panose="02020603050405020304" pitchFamily="18" charset="0"/>
                <a:cs typeface="Times New Roman" panose="02020603050405020304" pitchFamily="18" charset="0"/>
              </a:rPr>
            </a:br>
            <a:endParaRPr lang="en-US" sz="2400" b="1" dirty="0">
              <a:latin typeface="Times New Roman" panose="02020603050405020304" pitchFamily="18" charset="0"/>
              <a:cs typeface="Times New Roman" panose="02020603050405020304" pitchFamily="18" charset="0"/>
            </a:endParaRPr>
          </a:p>
        </p:txBody>
      </p:sp>
      <p:sp>
        <p:nvSpPr>
          <p:cNvPr id="8" name="Rectangle 7"/>
          <p:cNvSpPr/>
          <p:nvPr/>
        </p:nvSpPr>
        <p:spPr>
          <a:xfrm>
            <a:off x="1066800" y="667831"/>
            <a:ext cx="6934200" cy="523220"/>
          </a:xfrm>
          <a:prstGeom prst="rect">
            <a:avLst/>
          </a:prstGeom>
          <a:solidFill>
            <a:srgbClr val="7030A0"/>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a:latin typeface="Times New Roman" panose="02020603050405020304" pitchFamily="18" charset="0"/>
                <a:cs typeface="Times New Roman" panose="02020603050405020304" pitchFamily="18" charset="0"/>
              </a:rPr>
              <a:t>پیشینه تحقیق</a:t>
            </a:r>
            <a:endParaRPr lang="en-US" sz="2800" b="1" dirty="0" smtClean="0">
              <a:latin typeface="Times New Roman" panose="02020603050405020304" pitchFamily="18"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C0D1D73E-0F27-489D-81AF-3605CAC7BF74}" type="slidenum">
              <a:rPr lang="en-US" smtClean="0"/>
              <a:t>13</a:t>
            </a:fld>
            <a:endParaRPr lang="en-US"/>
          </a:p>
        </p:txBody>
      </p:sp>
    </p:spTree>
    <p:extLst>
      <p:ext uri="{BB962C8B-B14F-4D97-AF65-F5344CB8AC3E}">
        <p14:creationId xmlns:p14="http://schemas.microsoft.com/office/powerpoint/2010/main" val="223543729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2413338"/>
            <a:ext cx="6934200" cy="2677656"/>
          </a:xfrm>
          <a:prstGeom prst="rect">
            <a:avLst/>
          </a:prstGeom>
        </p:spPr>
        <p:txBody>
          <a:bodyPr wrap="square">
            <a:spAutoFit/>
          </a:bodyPr>
          <a:lstStyle/>
          <a:p>
            <a:pPr algn="just" rtl="1"/>
            <a:r>
              <a:rPr lang="ar-SA" sz="2400" b="1" dirty="0" smtClean="0">
                <a:latin typeface="Times New Roman" panose="02020603050405020304" pitchFamily="18" charset="0"/>
                <a:cs typeface="Times New Roman" panose="02020603050405020304" pitchFamily="18" charset="0"/>
              </a:rPr>
              <a:t>جهت دسترسي به اهداف</a:t>
            </a:r>
            <a:r>
              <a:rPr lang="fa-IR" sz="2400" b="1" dirty="0" smtClean="0">
                <a:latin typeface="Times New Roman" panose="02020603050405020304" pitchFamily="18" charset="0"/>
                <a:cs typeface="Times New Roman" panose="02020603050405020304" pitchFamily="18" charset="0"/>
              </a:rPr>
              <a:t> ذکر شده </a:t>
            </a:r>
            <a:r>
              <a:rPr lang="ar-SA" sz="2400" b="1" dirty="0" smtClean="0">
                <a:latin typeface="Times New Roman" panose="02020603050405020304" pitchFamily="18" charset="0"/>
                <a:cs typeface="Times New Roman" panose="02020603050405020304" pitchFamily="18" charset="0"/>
              </a:rPr>
              <a:t>و تدوين مطالب پيشينه، رعايت نكات زير ضروري است</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algn="r"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400" b="1" dirty="0" smtClean="0">
                <a:solidFill>
                  <a:srgbClr val="7030A0"/>
                </a:solidFill>
                <a:latin typeface="Times New Roman" panose="02020603050405020304" pitchFamily="18" charset="0"/>
                <a:cs typeface="Times New Roman" panose="02020603050405020304" pitchFamily="18" charset="0"/>
              </a:rPr>
              <a:t>الف-منابع اطلاعاتي مرتبط با موضوع انتخاب گردد</a:t>
            </a:r>
            <a:r>
              <a:rPr lang="fa-IR" sz="2400" b="1" dirty="0" smtClean="0">
                <a:solidFill>
                  <a:srgbClr val="7030A0"/>
                </a:solidFill>
                <a:latin typeface="Times New Roman" panose="02020603050405020304" pitchFamily="18" charset="0"/>
                <a:cs typeface="Times New Roman" panose="02020603050405020304" pitchFamily="18" charset="0"/>
              </a:rPr>
              <a:t>.</a:t>
            </a:r>
            <a:r>
              <a:rPr lang="en-US" sz="2400" b="1" dirty="0" smtClean="0">
                <a:solidFill>
                  <a:srgbClr val="7030A0"/>
                </a:solidFill>
                <a:latin typeface="Times New Roman" panose="02020603050405020304" pitchFamily="18" charset="0"/>
                <a:cs typeface="Times New Roman" panose="02020603050405020304" pitchFamily="18" charset="0"/>
              </a:rPr>
              <a:t/>
            </a:r>
            <a:br>
              <a:rPr lang="en-US" sz="2400" b="1" dirty="0" smtClean="0">
                <a:solidFill>
                  <a:srgbClr val="7030A0"/>
                </a:solidFill>
                <a:latin typeface="Times New Roman" panose="02020603050405020304" pitchFamily="18" charset="0"/>
                <a:cs typeface="Times New Roman" panose="02020603050405020304" pitchFamily="18" charset="0"/>
              </a:rPr>
            </a:br>
            <a:r>
              <a:rPr lang="ar-SA" sz="2400" b="1" dirty="0" smtClean="0">
                <a:solidFill>
                  <a:srgbClr val="7030A0"/>
                </a:solidFill>
                <a:latin typeface="Times New Roman" panose="02020603050405020304" pitchFamily="18" charset="0"/>
                <a:cs typeface="Times New Roman" panose="02020603050405020304" pitchFamily="18" charset="0"/>
              </a:rPr>
              <a:t>ب- نتایج تحقیقات قبلی مطالعه، نقد و بررسی شود</a:t>
            </a:r>
            <a:r>
              <a:rPr lang="fa-IR" sz="2400" b="1" dirty="0" smtClean="0">
                <a:solidFill>
                  <a:srgbClr val="7030A0"/>
                </a:solidFill>
                <a:latin typeface="Times New Roman" panose="02020603050405020304" pitchFamily="18" charset="0"/>
                <a:cs typeface="Times New Roman" panose="02020603050405020304" pitchFamily="18" charset="0"/>
              </a:rPr>
              <a:t>.</a:t>
            </a:r>
            <a:r>
              <a:rPr lang="en-US" sz="2400" b="1" dirty="0" smtClean="0">
                <a:solidFill>
                  <a:srgbClr val="7030A0"/>
                </a:solidFill>
                <a:latin typeface="Times New Roman" panose="02020603050405020304" pitchFamily="18" charset="0"/>
                <a:cs typeface="Times New Roman" panose="02020603050405020304" pitchFamily="18" charset="0"/>
              </a:rPr>
              <a:t/>
            </a:r>
            <a:br>
              <a:rPr lang="en-US" sz="2400" b="1" dirty="0" smtClean="0">
                <a:solidFill>
                  <a:srgbClr val="7030A0"/>
                </a:solidFill>
                <a:latin typeface="Times New Roman" panose="02020603050405020304" pitchFamily="18" charset="0"/>
                <a:cs typeface="Times New Roman" panose="02020603050405020304" pitchFamily="18" charset="0"/>
              </a:rPr>
            </a:br>
            <a:r>
              <a:rPr lang="ar-SA" sz="2400" b="1" dirty="0" smtClean="0">
                <a:solidFill>
                  <a:srgbClr val="7030A0"/>
                </a:solidFill>
                <a:latin typeface="Times New Roman" panose="02020603050405020304" pitchFamily="18" charset="0"/>
                <a:cs typeface="Times New Roman" panose="02020603050405020304" pitchFamily="18" charset="0"/>
              </a:rPr>
              <a:t>ج- ترتيب موارد از كلي به جزئي ( عمومي به اختصاصي ) تدوين گردد</a:t>
            </a:r>
            <a:r>
              <a:rPr lang="fa-IR" sz="2400" b="1" dirty="0" smtClean="0">
                <a:solidFill>
                  <a:srgbClr val="7030A0"/>
                </a:solidFill>
                <a:latin typeface="Times New Roman" panose="02020603050405020304" pitchFamily="18" charset="0"/>
                <a:cs typeface="Times New Roman" panose="02020603050405020304" pitchFamily="18" charset="0"/>
              </a:rPr>
              <a:t>.</a:t>
            </a:r>
            <a:endParaRPr lang="en-US" sz="2400" b="1" dirty="0" smtClean="0">
              <a:solidFill>
                <a:srgbClr val="7030A0"/>
              </a:solidFill>
              <a:latin typeface="Times New Roman" panose="02020603050405020304" pitchFamily="18" charset="0"/>
              <a:cs typeface="Times New Roman" panose="02020603050405020304" pitchFamily="18" charset="0"/>
            </a:endParaRPr>
          </a:p>
        </p:txBody>
      </p:sp>
      <p:sp>
        <p:nvSpPr>
          <p:cNvPr id="3" name="Rectangle 2"/>
          <p:cNvSpPr/>
          <p:nvPr/>
        </p:nvSpPr>
        <p:spPr>
          <a:xfrm>
            <a:off x="1066800" y="667831"/>
            <a:ext cx="6934200" cy="523220"/>
          </a:xfrm>
          <a:prstGeom prst="rect">
            <a:avLst/>
          </a:prstGeom>
          <a:solidFill>
            <a:srgbClr val="7030A0"/>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a:latin typeface="Times New Roman" panose="02020603050405020304" pitchFamily="18" charset="0"/>
                <a:cs typeface="Times New Roman" panose="02020603050405020304" pitchFamily="18" charset="0"/>
              </a:rPr>
              <a:t>پیشینه تحقیق</a:t>
            </a:r>
            <a:endParaRPr lang="en-US" sz="2800" b="1"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0D1D73E-0F27-489D-81AF-3605CAC7BF74}" type="slidenum">
              <a:rPr lang="en-US" smtClean="0"/>
              <a:t>14</a:t>
            </a:fld>
            <a:endParaRPr lang="en-US"/>
          </a:p>
        </p:txBody>
      </p:sp>
    </p:spTree>
    <p:extLst>
      <p:ext uri="{BB962C8B-B14F-4D97-AF65-F5344CB8AC3E}">
        <p14:creationId xmlns:p14="http://schemas.microsoft.com/office/powerpoint/2010/main" val="268150926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www.bpshakhespajouh.ac.ir/Upload/image/proposal.png"/>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050026"/>
            <a:ext cx="3963035" cy="3529648"/>
          </a:xfrm>
          <a:prstGeom prst="rect">
            <a:avLst/>
          </a:prstGeom>
          <a:ln>
            <a:noFill/>
          </a:ln>
          <a:effectLst>
            <a:outerShdw blurRad="190500" algn="tl" rotWithShape="0">
              <a:srgbClr val="000000">
                <a:alpha val="70000"/>
              </a:srgbClr>
            </a:outerShdw>
          </a:effectLst>
        </p:spPr>
      </p:pic>
      <p:sp>
        <p:nvSpPr>
          <p:cNvPr id="3" name="Rectangle 2"/>
          <p:cNvSpPr/>
          <p:nvPr/>
        </p:nvSpPr>
        <p:spPr>
          <a:xfrm>
            <a:off x="1066800" y="667831"/>
            <a:ext cx="6934200" cy="523220"/>
          </a:xfrm>
          <a:prstGeom prst="rect">
            <a:avLst/>
          </a:prstGeom>
          <a:solidFill>
            <a:schemeClr val="accent1">
              <a:lumMod val="60000"/>
              <a:lumOff val="40000"/>
            </a:schemeClr>
          </a:solidFill>
        </p:spPr>
        <p:style>
          <a:lnRef idx="3">
            <a:schemeClr val="lt1"/>
          </a:lnRef>
          <a:fillRef idx="1">
            <a:schemeClr val="dk1"/>
          </a:fillRef>
          <a:effectRef idx="1">
            <a:schemeClr val="dk1"/>
          </a:effectRef>
          <a:fontRef idx="minor">
            <a:schemeClr val="lt1"/>
          </a:fontRef>
        </p:style>
        <p:txBody>
          <a:bodyPr wrap="square">
            <a:spAutoFit/>
          </a:bodyPr>
          <a:lstStyle/>
          <a:p>
            <a:pPr algn="ctr" rtl="1"/>
            <a:r>
              <a:rPr lang="ar-SA" sz="2800" b="1" dirty="0" smtClean="0">
                <a:solidFill>
                  <a:schemeClr val="bg1"/>
                </a:solidFill>
                <a:latin typeface="Times New Roman" panose="02020603050405020304" pitchFamily="18" charset="0"/>
                <a:cs typeface="Times New Roman" panose="02020603050405020304" pitchFamily="18" charset="0"/>
              </a:rPr>
              <a:t>شیوه تدوین تحقیقات انجام شده</a:t>
            </a:r>
            <a:r>
              <a:rPr lang="fa-IR" sz="2800" b="1" dirty="0" smtClean="0">
                <a:solidFill>
                  <a:schemeClr val="bg1"/>
                </a:solidFill>
                <a:latin typeface="Times New Roman" panose="02020603050405020304" pitchFamily="18" charset="0"/>
                <a:cs typeface="Times New Roman" panose="02020603050405020304" pitchFamily="18" charset="0"/>
              </a:rPr>
              <a:t> </a:t>
            </a:r>
            <a:endParaRPr lang="en-US" sz="2800" dirty="0">
              <a:solidFill>
                <a:schemeClr val="bg1"/>
              </a:solidFill>
            </a:endParaRPr>
          </a:p>
        </p:txBody>
      </p:sp>
      <p:sp>
        <p:nvSpPr>
          <p:cNvPr id="4" name="Slide Number Placeholder 3"/>
          <p:cNvSpPr>
            <a:spLocks noGrp="1"/>
          </p:cNvSpPr>
          <p:nvPr>
            <p:ph type="sldNum" sz="quarter" idx="12"/>
          </p:nvPr>
        </p:nvSpPr>
        <p:spPr/>
        <p:txBody>
          <a:bodyPr/>
          <a:lstStyle/>
          <a:p>
            <a:fld id="{C0D1D73E-0F27-489D-81AF-3605CAC7BF74}" type="slidenum">
              <a:rPr lang="en-US" smtClean="0"/>
              <a:t>15</a:t>
            </a:fld>
            <a:endParaRPr lang="en-US"/>
          </a:p>
        </p:txBody>
      </p:sp>
    </p:spTree>
    <p:extLst>
      <p:ext uri="{BB962C8B-B14F-4D97-AF65-F5344CB8AC3E}">
        <p14:creationId xmlns:p14="http://schemas.microsoft.com/office/powerpoint/2010/main" val="2099815960"/>
      </p:ext>
    </p:extLst>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720840"/>
            <a:ext cx="6934200" cy="4154984"/>
          </a:xfrm>
          <a:prstGeom prst="rect">
            <a:avLst/>
          </a:prstGeom>
        </p:spPr>
        <p:txBody>
          <a:bodyPr wrap="square">
            <a:spAutoFit/>
          </a:bodyPr>
          <a:lstStyle/>
          <a:p>
            <a:pPr algn="just" rtl="1"/>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ar-SA" sz="2400" dirty="0">
                <a:latin typeface="Times New Roman" panose="02020603050405020304" pitchFamily="18" charset="0"/>
                <a:cs typeface="Times New Roman" panose="02020603050405020304" pitchFamily="18" charset="0"/>
              </a:rPr>
              <a:t>اهداف تحقیق می تواند به دو صورت کلی و ویژه مطرح </a:t>
            </a:r>
            <a:r>
              <a:rPr lang="ar-SA" sz="2400" dirty="0" smtClean="0">
                <a:latin typeface="Times New Roman" panose="02020603050405020304" pitchFamily="18" charset="0"/>
                <a:cs typeface="Times New Roman" panose="02020603050405020304" pitchFamily="18" charset="0"/>
              </a:rPr>
              <a:t>شوند</a:t>
            </a:r>
            <a:r>
              <a:rPr lang="en-US" sz="2400" dirty="0" smtClean="0">
                <a:latin typeface="Times New Roman" panose="02020603050405020304" pitchFamily="18" charset="0"/>
                <a:cs typeface="Times New Roman" panose="02020603050405020304" pitchFamily="18" charset="0"/>
              </a:rPr>
              <a:t>:</a:t>
            </a:r>
            <a:endParaRPr lang="fa-IR" sz="2400" dirty="0" smtClean="0">
              <a:latin typeface="Times New Roman" panose="02020603050405020304" pitchFamily="18" charset="0"/>
              <a:cs typeface="Times New Roman" panose="02020603050405020304" pitchFamily="18" charset="0"/>
            </a:endParaRPr>
          </a:p>
          <a:p>
            <a:pPr algn="just" rtl="1"/>
            <a:endParaRPr lang="fa-IR" sz="2400" dirty="0" smtClean="0">
              <a:latin typeface="Times New Roman" panose="02020603050405020304" pitchFamily="18" charset="0"/>
              <a:cs typeface="Times New Roman" panose="02020603050405020304" pitchFamily="18" charset="0"/>
            </a:endParaRPr>
          </a:p>
          <a:p>
            <a:pPr algn="just" rtl="1"/>
            <a:r>
              <a:rPr lang="ar-SA" sz="2400" b="1" dirty="0" smtClean="0">
                <a:solidFill>
                  <a:schemeClr val="accent5">
                    <a:lumMod val="75000"/>
                  </a:schemeClr>
                </a:solidFill>
                <a:latin typeface="Times New Roman" panose="02020603050405020304" pitchFamily="18" charset="0"/>
                <a:cs typeface="Times New Roman" panose="02020603050405020304" pitchFamily="18" charset="0"/>
              </a:rPr>
              <a:t>الف-هدف کلی</a:t>
            </a:r>
            <a:endParaRPr lang="fa-IR" sz="2400" b="1" dirty="0" smtClean="0">
              <a:solidFill>
                <a:schemeClr val="accent5">
                  <a:lumMod val="75000"/>
                </a:schemeClr>
              </a:solidFill>
              <a:latin typeface="Times New Roman" panose="02020603050405020304" pitchFamily="18" charset="0"/>
              <a:cs typeface="Times New Roman" panose="02020603050405020304" pitchFamily="18" charset="0"/>
            </a:endParaRPr>
          </a:p>
          <a:p>
            <a:pPr algn="just" rtl="1"/>
            <a:r>
              <a:rPr lang="ar-SA" sz="2400" dirty="0" smtClean="0">
                <a:latin typeface="Times New Roman" panose="02020603050405020304" pitchFamily="18" charset="0"/>
                <a:cs typeface="Times New Roman" panose="02020603050405020304" pitchFamily="18" charset="0"/>
              </a:rPr>
              <a:t>هدف </a:t>
            </a:r>
            <a:r>
              <a:rPr lang="ar-SA" sz="2400" dirty="0">
                <a:latin typeface="Times New Roman" panose="02020603050405020304" pitchFamily="18" charset="0"/>
                <a:cs typeface="Times New Roman" panose="02020603050405020304" pitchFamily="18" charset="0"/>
              </a:rPr>
              <a:t>کلی مستقیماً ازموضوع تحقیق مشتق می </a:t>
            </a:r>
            <a:r>
              <a:rPr lang="ar-SA" sz="2400" dirty="0" smtClean="0">
                <a:latin typeface="Times New Roman" panose="02020603050405020304" pitchFamily="18" charset="0"/>
                <a:cs typeface="Times New Roman" panose="02020603050405020304" pitchFamily="18" charset="0"/>
              </a:rPr>
              <a:t>شود</a:t>
            </a:r>
            <a:r>
              <a:rPr lang="en-US" sz="2400" dirty="0" smtClean="0">
                <a:latin typeface="Times New Roman" panose="02020603050405020304" pitchFamily="18" charset="0"/>
                <a:cs typeface="Times New Roman" panose="02020603050405020304" pitchFamily="18" charset="0"/>
              </a:rPr>
              <a:t>.</a:t>
            </a:r>
            <a:endParaRPr lang="fa-IR" sz="2400" dirty="0" smtClean="0">
              <a:latin typeface="Times New Roman" panose="02020603050405020304" pitchFamily="18" charset="0"/>
              <a:cs typeface="Times New Roman" panose="02020603050405020304" pitchFamily="18" charset="0"/>
            </a:endParaRPr>
          </a:p>
          <a:p>
            <a:pPr algn="just" rtl="1"/>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ar-SA" sz="2400" b="1" dirty="0">
                <a:solidFill>
                  <a:schemeClr val="accent5">
                    <a:lumMod val="75000"/>
                  </a:schemeClr>
                </a:solidFill>
                <a:latin typeface="Times New Roman" panose="02020603050405020304" pitchFamily="18" charset="0"/>
                <a:cs typeface="Times New Roman" panose="02020603050405020304" pitchFamily="18" charset="0"/>
              </a:rPr>
              <a:t>ب-اهداف </a:t>
            </a:r>
            <a:r>
              <a:rPr lang="ar-SA" sz="2400" b="1" dirty="0" smtClean="0">
                <a:solidFill>
                  <a:schemeClr val="accent5">
                    <a:lumMod val="75000"/>
                  </a:schemeClr>
                </a:solidFill>
                <a:latin typeface="Times New Roman" panose="02020603050405020304" pitchFamily="18" charset="0"/>
                <a:cs typeface="Times New Roman" panose="02020603050405020304" pitchFamily="18" charset="0"/>
              </a:rPr>
              <a:t>ویژه</a:t>
            </a:r>
            <a:endParaRPr lang="fa-IR" sz="2400" b="1" dirty="0" smtClean="0">
              <a:solidFill>
                <a:schemeClr val="accent5">
                  <a:lumMod val="75000"/>
                </a:schemeClr>
              </a:solidFill>
              <a:latin typeface="Times New Roman" panose="02020603050405020304" pitchFamily="18" charset="0"/>
              <a:cs typeface="Times New Roman" panose="02020603050405020304" pitchFamily="18" charset="0"/>
            </a:endParaRPr>
          </a:p>
          <a:p>
            <a:pPr algn="just" rtl="1"/>
            <a:r>
              <a:rPr lang="ar-SA" sz="2400" dirty="0" smtClean="0">
                <a:latin typeface="Times New Roman" panose="02020603050405020304" pitchFamily="18" charset="0"/>
                <a:cs typeface="Times New Roman" panose="02020603050405020304" pitchFamily="18" charset="0"/>
              </a:rPr>
              <a:t>این </a:t>
            </a:r>
            <a:r>
              <a:rPr lang="ar-SA" sz="2400" dirty="0">
                <a:latin typeface="Times New Roman" panose="02020603050405020304" pitchFamily="18" charset="0"/>
                <a:cs typeface="Times New Roman" panose="02020603050405020304" pitchFamily="18" charset="0"/>
              </a:rPr>
              <a:t>هدف ها از </a:t>
            </a:r>
            <a:r>
              <a:rPr lang="ar-SA" sz="2400" dirty="0" smtClean="0">
                <a:latin typeface="Times New Roman" panose="02020603050405020304" pitchFamily="18" charset="0"/>
                <a:cs typeface="Times New Roman" panose="02020603050405020304" pitchFamily="18" charset="0"/>
              </a:rPr>
              <a:t>مس</a:t>
            </a:r>
            <a:r>
              <a:rPr lang="fa-IR" sz="2400" dirty="0" smtClean="0">
                <a:latin typeface="Times New Roman" panose="02020603050405020304" pitchFamily="18" charset="0"/>
                <a:cs typeface="Times New Roman" panose="02020603050405020304" pitchFamily="18" charset="0"/>
              </a:rPr>
              <a:t>ا</a:t>
            </a:r>
            <a:r>
              <a:rPr lang="ar-SA" sz="2400" dirty="0" smtClean="0">
                <a:latin typeface="Times New Roman" panose="02020603050405020304" pitchFamily="18" charset="0"/>
                <a:cs typeface="Times New Roman" panose="02020603050405020304" pitchFamily="18" charset="0"/>
              </a:rPr>
              <a:t>له </a:t>
            </a:r>
            <a:r>
              <a:rPr lang="ar-SA" sz="2400" dirty="0">
                <a:latin typeface="Times New Roman" panose="02020603050405020304" pitchFamily="18" charset="0"/>
                <a:cs typeface="Times New Roman" panose="02020603050405020304" pitchFamily="18" charset="0"/>
              </a:rPr>
              <a:t>پژوهش و از اهداف کلی مشتق می شوند و در واقع زیر مجموعه هدف یا اهداف کلی پژوهش هستند. این اهداف تصریح مي کنند که در این تحقیق چه چیزی انجام می شود و چه چيزي انجام نمي </a:t>
            </a:r>
            <a:r>
              <a:rPr lang="ar-SA" sz="2400" dirty="0" smtClean="0">
                <a:latin typeface="Times New Roman" panose="02020603050405020304" pitchFamily="18" charset="0"/>
                <a:cs typeface="Times New Roman" panose="02020603050405020304" pitchFamily="18" charset="0"/>
              </a:rPr>
              <a:t>شود</a:t>
            </a:r>
            <a:r>
              <a:rPr lang="fa-IR"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
        <p:nvSpPr>
          <p:cNvPr id="3" name="Rectangle 2"/>
          <p:cNvSpPr/>
          <p:nvPr/>
        </p:nvSpPr>
        <p:spPr>
          <a:xfrm>
            <a:off x="1066800" y="667831"/>
            <a:ext cx="6934200" cy="523220"/>
          </a:xfrm>
          <a:prstGeom prst="rect">
            <a:avLst/>
          </a:prstGeom>
          <a:solidFill>
            <a:schemeClr val="accent5">
              <a:lumMod val="75000"/>
            </a:schemeClr>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اهداف تحقیق</a:t>
            </a:r>
            <a:endParaRPr lang="en-US" sz="2800" b="1"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0D1D73E-0F27-489D-81AF-3605CAC7BF74}" type="slidenum">
              <a:rPr lang="en-US" smtClean="0"/>
              <a:t>16</a:t>
            </a:fld>
            <a:endParaRPr lang="en-US"/>
          </a:p>
        </p:txBody>
      </p:sp>
    </p:spTree>
    <p:extLst>
      <p:ext uri="{BB962C8B-B14F-4D97-AF65-F5344CB8AC3E}">
        <p14:creationId xmlns:p14="http://schemas.microsoft.com/office/powerpoint/2010/main" val="1044196209"/>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859340"/>
            <a:ext cx="6781800" cy="3416320"/>
          </a:xfrm>
          <a:prstGeom prst="rect">
            <a:avLst/>
          </a:prstGeom>
        </p:spPr>
        <p:txBody>
          <a:bodyPr wrap="square">
            <a:spAutoFit/>
          </a:bodyPr>
          <a:lstStyle/>
          <a:p>
            <a:pPr algn="just" rtl="1"/>
            <a:r>
              <a:rPr lang="en-US" sz="2400" b="1" dirty="0">
                <a:latin typeface="Times New Roman" panose="02020603050405020304" pitchFamily="18" charset="0"/>
                <a:cs typeface="Times New Roman" panose="02020603050405020304" pitchFamily="18" charset="0"/>
              </a:rPr>
              <a:t/>
            </a:r>
            <a:br>
              <a:rPr lang="en-US" sz="2400" b="1" dirty="0">
                <a:latin typeface="Times New Roman" panose="02020603050405020304" pitchFamily="18" charset="0"/>
                <a:cs typeface="Times New Roman" panose="02020603050405020304" pitchFamily="18" charset="0"/>
              </a:rPr>
            </a:br>
            <a:r>
              <a:rPr lang="fa-IR" sz="2400" b="1" dirty="0" smtClean="0">
                <a:latin typeface="Times New Roman" panose="02020603050405020304" pitchFamily="18" charset="0"/>
                <a:cs typeface="Times New Roman" panose="02020603050405020304" pitchFamily="18" charset="0"/>
              </a:rPr>
              <a:t>در پروپزال می توان </a:t>
            </a:r>
            <a:r>
              <a:rPr lang="ar-SA" sz="2400" b="1" dirty="0" smtClean="0">
                <a:latin typeface="Times New Roman" panose="02020603050405020304" pitchFamily="18" charset="0"/>
                <a:cs typeface="Times New Roman" panose="02020603050405020304" pitchFamily="18" charset="0"/>
              </a:rPr>
              <a:t>به </a:t>
            </a:r>
            <a:r>
              <a:rPr lang="ar-SA" sz="2400" b="1" dirty="0">
                <a:latin typeface="Times New Roman" panose="02020603050405020304" pitchFamily="18" charset="0"/>
                <a:cs typeface="Times New Roman" panose="02020603050405020304" pitchFamily="18" charset="0"/>
              </a:rPr>
              <a:t>بیان </a:t>
            </a:r>
            <a:r>
              <a:rPr lang="ar-SA" sz="2400" b="1" dirty="0" smtClean="0">
                <a:latin typeface="Times New Roman" panose="02020603050405020304" pitchFamily="18" charset="0"/>
                <a:cs typeface="Times New Roman" panose="02020603050405020304" pitchFamily="18" charset="0"/>
              </a:rPr>
              <a:t>سوالات </a:t>
            </a:r>
            <a:r>
              <a:rPr lang="ar-SA" sz="2400" b="1" dirty="0">
                <a:latin typeface="Times New Roman" panose="02020603050405020304" pitchFamily="18" charset="0"/>
                <a:cs typeface="Times New Roman" panose="02020603050405020304" pitchFamily="18" charset="0"/>
              </a:rPr>
              <a:t>پژوهش </a:t>
            </a:r>
            <a:r>
              <a:rPr lang="ar-SA" sz="2400" b="1" dirty="0" smtClean="0">
                <a:latin typeface="Times New Roman" panose="02020603050405020304" pitchFamily="18" charset="0"/>
                <a:cs typeface="Times New Roman" panose="02020603050405020304" pitchFamily="18" charset="0"/>
              </a:rPr>
              <a:t>بپردا</a:t>
            </a:r>
            <a:r>
              <a:rPr lang="fa-IR" sz="2400" b="1" smtClean="0">
                <a:latin typeface="Times New Roman" panose="02020603050405020304" pitchFamily="18" charset="0"/>
                <a:cs typeface="Times New Roman" panose="02020603050405020304" pitchFamily="18" charset="0"/>
              </a:rPr>
              <a:t>خت</a:t>
            </a:r>
            <a:r>
              <a:rPr lang="ar-SA" sz="2400" b="1" smtClean="0">
                <a:latin typeface="Times New Roman" panose="02020603050405020304" pitchFamily="18" charset="0"/>
                <a:cs typeface="Times New Roman" panose="02020603050405020304" pitchFamily="18" charset="0"/>
              </a:rPr>
              <a:t>. </a:t>
            </a:r>
            <a:r>
              <a:rPr lang="ar-SA" sz="2400" b="1" dirty="0">
                <a:latin typeface="Times New Roman" panose="02020603050405020304" pitchFamily="18" charset="0"/>
                <a:cs typeface="Times New Roman" panose="02020603050405020304" pitchFamily="18" charset="0"/>
              </a:rPr>
              <a:t>در طرح سئوالات تحقيق توجه به نكات زير ضروري است</a:t>
            </a:r>
            <a:r>
              <a:rPr lang="en-US" sz="2400" b="1" dirty="0" smtClean="0">
                <a:latin typeface="Times New Roman" panose="02020603050405020304" pitchFamily="18" charset="0"/>
                <a:cs typeface="Times New Roman" panose="02020603050405020304" pitchFamily="18" charset="0"/>
              </a:rPr>
              <a:t>:</a:t>
            </a:r>
          </a:p>
          <a:p>
            <a:pPr algn="just" rtl="1"/>
            <a:endParaRPr lang="en-US" sz="2400" b="1" dirty="0" smtClean="0">
              <a:latin typeface="Times New Roman" panose="02020603050405020304" pitchFamily="18" charset="0"/>
              <a:cs typeface="Times New Roman" panose="02020603050405020304" pitchFamily="18" charset="0"/>
            </a:endParaRPr>
          </a:p>
          <a:p>
            <a:pPr marL="342900" indent="-342900" algn="just" rtl="1">
              <a:buFont typeface="Wingdings" panose="05000000000000000000" pitchFamily="2" charset="2"/>
              <a:buChar char="v"/>
            </a:pPr>
            <a:r>
              <a:rPr lang="ar-SA" sz="2400" b="1" dirty="0" smtClean="0">
                <a:solidFill>
                  <a:srgbClr val="FFC000"/>
                </a:solidFill>
                <a:latin typeface="Times New Roman" panose="02020603050405020304" pitchFamily="18" charset="0"/>
                <a:cs typeface="Times New Roman" panose="02020603050405020304" pitchFamily="18" charset="0"/>
              </a:rPr>
              <a:t>سئوالات </a:t>
            </a:r>
            <a:r>
              <a:rPr lang="ar-SA" sz="2400" b="1" dirty="0">
                <a:solidFill>
                  <a:srgbClr val="FFC000"/>
                </a:solidFill>
                <a:latin typeface="Times New Roman" panose="02020603050405020304" pitchFamily="18" charset="0"/>
                <a:cs typeface="Times New Roman" panose="02020603050405020304" pitchFamily="18" charset="0"/>
              </a:rPr>
              <a:t>پژوهش مستقیماً از اهداف تحقیق منشأ می گیرند</a:t>
            </a:r>
            <a:r>
              <a:rPr lang="en-US" sz="2400" b="1" dirty="0" smtClean="0">
                <a:solidFill>
                  <a:srgbClr val="FFC000"/>
                </a:solidFill>
                <a:latin typeface="Times New Roman" panose="02020603050405020304" pitchFamily="18" charset="0"/>
                <a:cs typeface="Times New Roman" panose="02020603050405020304" pitchFamily="18" charset="0"/>
              </a:rPr>
              <a:t>.</a:t>
            </a:r>
            <a:endParaRPr lang="fa-IR" sz="2400" b="1" dirty="0" smtClean="0">
              <a:solidFill>
                <a:srgbClr val="FFC000"/>
              </a:solidFill>
              <a:latin typeface="Times New Roman" panose="02020603050405020304" pitchFamily="18" charset="0"/>
              <a:cs typeface="Times New Roman" panose="02020603050405020304" pitchFamily="18" charset="0"/>
            </a:endParaRPr>
          </a:p>
          <a:p>
            <a:pPr marL="342900" indent="-342900" algn="just" rtl="1">
              <a:buFont typeface="Wingdings" panose="05000000000000000000" pitchFamily="2" charset="2"/>
              <a:buChar char="v"/>
            </a:pPr>
            <a:r>
              <a:rPr lang="ar-SA" sz="2400" b="1" dirty="0" smtClean="0">
                <a:solidFill>
                  <a:srgbClr val="FFC000"/>
                </a:solidFill>
                <a:latin typeface="Times New Roman" panose="02020603050405020304" pitchFamily="18" charset="0"/>
                <a:cs typeface="Times New Roman" panose="02020603050405020304" pitchFamily="18" charset="0"/>
              </a:rPr>
              <a:t>در </a:t>
            </a:r>
            <a:r>
              <a:rPr lang="ar-SA" sz="2400" b="1" dirty="0">
                <a:solidFill>
                  <a:srgbClr val="FFC000"/>
                </a:solidFill>
                <a:latin typeface="Times New Roman" panose="02020603050405020304" pitchFamily="18" charset="0"/>
                <a:cs typeface="Times New Roman" panose="02020603050405020304" pitchFamily="18" charset="0"/>
              </a:rPr>
              <a:t>سوالات تحقیق، یک نوع متغیر مطرح می </a:t>
            </a:r>
            <a:r>
              <a:rPr lang="ar-SA" sz="2400" b="1" dirty="0" smtClean="0">
                <a:solidFill>
                  <a:srgbClr val="FFC000"/>
                </a:solidFill>
                <a:latin typeface="Times New Roman" panose="02020603050405020304" pitchFamily="18" charset="0"/>
                <a:cs typeface="Times New Roman" panose="02020603050405020304" pitchFamily="18" charset="0"/>
              </a:rPr>
              <a:t>شود</a:t>
            </a:r>
            <a:r>
              <a:rPr lang="en-US" sz="2400" b="1" dirty="0" smtClean="0">
                <a:solidFill>
                  <a:srgbClr val="FFC000"/>
                </a:solidFill>
                <a:latin typeface="Times New Roman" panose="02020603050405020304" pitchFamily="18" charset="0"/>
                <a:cs typeface="Times New Roman" panose="02020603050405020304" pitchFamily="18" charset="0"/>
              </a:rPr>
              <a:t>.</a:t>
            </a:r>
          </a:p>
          <a:p>
            <a:pPr marL="342900" indent="-342900" algn="just" rtl="1">
              <a:buFont typeface="Wingdings" panose="05000000000000000000" pitchFamily="2" charset="2"/>
              <a:buChar char="v"/>
            </a:pPr>
            <a:r>
              <a:rPr lang="ar-SA" sz="2400" b="1" dirty="0" smtClean="0">
                <a:solidFill>
                  <a:srgbClr val="FFC000"/>
                </a:solidFill>
                <a:latin typeface="Times New Roman" panose="02020603050405020304" pitchFamily="18" charset="0"/>
                <a:cs typeface="Times New Roman" panose="02020603050405020304" pitchFamily="18" charset="0"/>
              </a:rPr>
              <a:t>آوردن </a:t>
            </a:r>
            <a:r>
              <a:rPr lang="ar-SA" sz="2400" b="1" dirty="0">
                <a:solidFill>
                  <a:srgbClr val="FFC000"/>
                </a:solidFill>
                <a:latin typeface="Times New Roman" panose="02020603050405020304" pitchFamily="18" charset="0"/>
                <a:cs typeface="Times New Roman" panose="02020603050405020304" pitchFamily="18" charset="0"/>
              </a:rPr>
              <a:t>کلمه آیا در ابتدای </a:t>
            </a:r>
            <a:r>
              <a:rPr lang="ar-SA" sz="2400" b="1" dirty="0" smtClean="0">
                <a:solidFill>
                  <a:srgbClr val="FFC000"/>
                </a:solidFill>
                <a:latin typeface="Times New Roman" panose="02020603050405020304" pitchFamily="18" charset="0"/>
                <a:cs typeface="Times New Roman" panose="02020603050405020304" pitchFamily="18" charset="0"/>
              </a:rPr>
              <a:t>سوالات </a:t>
            </a:r>
            <a:r>
              <a:rPr lang="ar-SA" sz="2400" b="1" dirty="0">
                <a:solidFill>
                  <a:srgbClr val="FFC000"/>
                </a:solidFill>
                <a:latin typeface="Times New Roman" panose="02020603050405020304" pitchFamily="18" charset="0"/>
                <a:cs typeface="Times New Roman" panose="02020603050405020304" pitchFamily="18" charset="0"/>
              </a:rPr>
              <a:t>چندان مطلوب نیست</a:t>
            </a:r>
            <a:r>
              <a:rPr lang="en-US" sz="2400" b="1" dirty="0" smtClean="0">
                <a:solidFill>
                  <a:srgbClr val="FFC000"/>
                </a:solidFill>
                <a:latin typeface="Times New Roman" panose="02020603050405020304" pitchFamily="18" charset="0"/>
                <a:cs typeface="Times New Roman" panose="02020603050405020304" pitchFamily="18" charset="0"/>
              </a:rPr>
              <a:t>.</a:t>
            </a:r>
          </a:p>
          <a:p>
            <a:pPr marL="342900" indent="-342900" algn="just" rtl="1">
              <a:buFont typeface="Wingdings" panose="05000000000000000000" pitchFamily="2" charset="2"/>
              <a:buChar char="v"/>
            </a:pPr>
            <a:r>
              <a:rPr lang="ar-SA" sz="2400" b="1" dirty="0" smtClean="0">
                <a:solidFill>
                  <a:srgbClr val="FFC000"/>
                </a:solidFill>
                <a:latin typeface="Times New Roman" panose="02020603050405020304" pitchFamily="18" charset="0"/>
                <a:cs typeface="Times New Roman" panose="02020603050405020304" pitchFamily="18" charset="0"/>
              </a:rPr>
              <a:t>بهتر </a:t>
            </a:r>
            <a:r>
              <a:rPr lang="ar-SA" sz="2400" b="1" dirty="0">
                <a:solidFill>
                  <a:srgbClr val="FFC000"/>
                </a:solidFill>
                <a:latin typeface="Times New Roman" panose="02020603050405020304" pitchFamily="18" charset="0"/>
                <a:cs typeface="Times New Roman" panose="02020603050405020304" pitchFamily="18" charset="0"/>
              </a:rPr>
              <a:t>است تعداد </a:t>
            </a:r>
            <a:r>
              <a:rPr lang="ar-SA" sz="2400" b="1" dirty="0" smtClean="0">
                <a:solidFill>
                  <a:srgbClr val="FFC000"/>
                </a:solidFill>
                <a:latin typeface="Times New Roman" panose="02020603050405020304" pitchFamily="18" charset="0"/>
                <a:cs typeface="Times New Roman" panose="02020603050405020304" pitchFamily="18" charset="0"/>
              </a:rPr>
              <a:t>سوالات </a:t>
            </a:r>
            <a:r>
              <a:rPr lang="ar-SA" sz="2400" b="1" dirty="0">
                <a:solidFill>
                  <a:srgbClr val="FFC000"/>
                </a:solidFill>
                <a:latin typeface="Times New Roman" panose="02020603050405020304" pitchFamily="18" charset="0"/>
                <a:cs typeface="Times New Roman" panose="02020603050405020304" pitchFamily="18" charset="0"/>
              </a:rPr>
              <a:t>محدود، شفاف و بدون ابهام باشد</a:t>
            </a:r>
            <a:r>
              <a:rPr lang="en-US" sz="2400" b="1" dirty="0" smtClean="0">
                <a:solidFill>
                  <a:srgbClr val="FFC000"/>
                </a:solidFill>
                <a:latin typeface="Times New Roman" panose="02020603050405020304" pitchFamily="18" charset="0"/>
                <a:cs typeface="Times New Roman" panose="02020603050405020304" pitchFamily="18" charset="0"/>
              </a:rPr>
              <a:t>.</a:t>
            </a:r>
            <a:r>
              <a:rPr lang="en-US" sz="2400" b="1" dirty="0">
                <a:solidFill>
                  <a:srgbClr val="FFC000"/>
                </a:solidFill>
                <a:latin typeface="Times New Roman" panose="02020603050405020304" pitchFamily="18" charset="0"/>
                <a:cs typeface="Times New Roman" panose="02020603050405020304" pitchFamily="18" charset="0"/>
              </a:rPr>
              <a:t/>
            </a:r>
            <a:br>
              <a:rPr lang="en-US" sz="2400" b="1" dirty="0">
                <a:solidFill>
                  <a:srgbClr val="FFC000"/>
                </a:solidFill>
                <a:latin typeface="Times New Roman" panose="02020603050405020304" pitchFamily="18" charset="0"/>
                <a:cs typeface="Times New Roman" panose="02020603050405020304" pitchFamily="18" charset="0"/>
              </a:rPr>
            </a:br>
            <a:endParaRPr lang="en-US" sz="2400" b="1" dirty="0">
              <a:solidFill>
                <a:srgbClr val="FFC000"/>
              </a:solidFill>
              <a:latin typeface="Times New Roman" panose="02020603050405020304" pitchFamily="18" charset="0"/>
              <a:cs typeface="Times New Roman" panose="02020603050405020304" pitchFamily="18" charset="0"/>
            </a:endParaRPr>
          </a:p>
        </p:txBody>
      </p:sp>
      <p:sp>
        <p:nvSpPr>
          <p:cNvPr id="4" name="Rectangle 3"/>
          <p:cNvSpPr/>
          <p:nvPr/>
        </p:nvSpPr>
        <p:spPr>
          <a:xfrm>
            <a:off x="1066800" y="667831"/>
            <a:ext cx="6934200" cy="523220"/>
          </a:xfrm>
          <a:prstGeom prst="rect">
            <a:avLst/>
          </a:prstGeom>
          <a:solidFill>
            <a:srgbClr val="FFC000"/>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سوالات تحقیق</a:t>
            </a:r>
            <a:endParaRPr lang="en-US" sz="2800" b="1" dirty="0" smtClean="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C0D1D73E-0F27-489D-81AF-3605CAC7BF74}" type="slidenum">
              <a:rPr lang="en-US" smtClean="0"/>
              <a:t>17</a:t>
            </a:fld>
            <a:endParaRPr lang="en-US"/>
          </a:p>
        </p:txBody>
      </p:sp>
    </p:spTree>
    <p:extLst>
      <p:ext uri="{BB962C8B-B14F-4D97-AF65-F5344CB8AC3E}">
        <p14:creationId xmlns:p14="http://schemas.microsoft.com/office/powerpoint/2010/main" val="426141249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0D1D73E-0F27-489D-81AF-3605CAC7BF74}" type="slidenum">
              <a:rPr lang="en-US" smtClean="0"/>
              <a:t>18</a:t>
            </a:fld>
            <a:endParaRPr lang="en-US"/>
          </a:p>
        </p:txBody>
      </p:sp>
      <p:sp>
        <p:nvSpPr>
          <p:cNvPr id="3" name="Rectangle 2"/>
          <p:cNvSpPr/>
          <p:nvPr/>
        </p:nvSpPr>
        <p:spPr>
          <a:xfrm>
            <a:off x="1066799" y="1551087"/>
            <a:ext cx="6902245" cy="3785652"/>
          </a:xfrm>
          <a:prstGeom prst="rect">
            <a:avLst/>
          </a:prstGeom>
        </p:spPr>
        <p:txBody>
          <a:bodyPr wrap="square">
            <a:spAutoFit/>
          </a:bodyPr>
          <a:lstStyle/>
          <a:p>
            <a:pPr algn="r" rtl="1"/>
            <a:r>
              <a:rPr lang="fa-IR" sz="2400" b="1" dirty="0" smtClean="0">
                <a:latin typeface="Times New Roman" panose="02020603050405020304" pitchFamily="18" charset="0"/>
                <a:cs typeface="Times New Roman" panose="02020603050405020304" pitchFamily="18" charset="0"/>
              </a:rPr>
              <a:t>متغیرها </a:t>
            </a:r>
            <a:r>
              <a:rPr lang="fa-IR" sz="2400" b="1" dirty="0">
                <a:latin typeface="Times New Roman" panose="02020603050405020304" pitchFamily="18" charset="0"/>
                <a:cs typeface="Times New Roman" panose="02020603050405020304" pitchFamily="18" charset="0"/>
              </a:rPr>
              <a:t>آن شرایط یا خصوصیاتی هستند که پژوهشگر آنها را دستکاری، کنترل یا مشاهده می </a:t>
            </a:r>
            <a:r>
              <a:rPr lang="fa-IR" sz="2400" b="1" dirty="0" smtClean="0">
                <a:latin typeface="Times New Roman" panose="02020603050405020304" pitchFamily="18" charset="0"/>
                <a:cs typeface="Times New Roman" panose="02020603050405020304" pitchFamily="18" charset="0"/>
              </a:rPr>
              <a:t>کند و </a:t>
            </a:r>
            <a:r>
              <a:rPr lang="ar-SA" sz="2400" b="1" dirty="0">
                <a:latin typeface="Times New Roman" panose="02020603050405020304" pitchFamily="18" charset="0"/>
                <a:cs typeface="Times New Roman" panose="02020603050405020304" pitchFamily="18" charset="0"/>
              </a:rPr>
              <a:t>به صورت زیر طبقه‌بندی می‌شوند</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algn="r" rtl="1"/>
            <a:endParaRPr lang="fa-IR" sz="2400" b="1" dirty="0">
              <a:latin typeface="Times New Roman" panose="02020603050405020304" pitchFamily="18" charset="0"/>
              <a:cs typeface="Times New Roman" panose="02020603050405020304" pitchFamily="18" charset="0"/>
            </a:endParaRPr>
          </a:p>
          <a:p>
            <a:pPr marL="342900" indent="-342900" algn="r" rtl="1">
              <a:buClr>
                <a:schemeClr val="accent5"/>
              </a:buClr>
              <a:buFont typeface="Wingdings" panose="05000000000000000000" pitchFamily="2" charset="2"/>
              <a:buChar char="Ø"/>
            </a:pPr>
            <a:r>
              <a:rPr lang="ar-SA" sz="2400" b="1" dirty="0" smtClean="0">
                <a:latin typeface="Times New Roman" panose="02020603050405020304" pitchFamily="18" charset="0"/>
                <a:cs typeface="Times New Roman" panose="02020603050405020304" pitchFamily="18" charset="0"/>
              </a:rPr>
              <a:t>متغیر مستقل</a:t>
            </a:r>
            <a:endParaRPr lang="fa-IR" sz="2400" b="1" dirty="0">
              <a:latin typeface="Times New Roman" panose="02020603050405020304" pitchFamily="18" charset="0"/>
              <a:cs typeface="Times New Roman" panose="02020603050405020304" pitchFamily="18" charset="0"/>
            </a:endParaRPr>
          </a:p>
          <a:p>
            <a:pPr marL="342900" indent="-342900" algn="r" rtl="1">
              <a:buClr>
                <a:schemeClr val="accent5"/>
              </a:buClr>
              <a:buFont typeface="Wingdings" panose="05000000000000000000" pitchFamily="2" charset="2"/>
              <a:buChar char="Ø"/>
            </a:pPr>
            <a:r>
              <a:rPr lang="ar-SA" sz="2400" b="1" dirty="0" smtClean="0">
                <a:latin typeface="Times New Roman" panose="02020603050405020304" pitchFamily="18" charset="0"/>
                <a:cs typeface="Times New Roman" panose="02020603050405020304" pitchFamily="18" charset="0"/>
              </a:rPr>
              <a:t>متغیر وابسته</a:t>
            </a:r>
            <a:endParaRPr lang="fa-IR" sz="2400" b="1" dirty="0" smtClean="0">
              <a:latin typeface="Times New Roman" panose="02020603050405020304" pitchFamily="18" charset="0"/>
              <a:cs typeface="Times New Roman" panose="02020603050405020304" pitchFamily="18" charset="0"/>
            </a:endParaRPr>
          </a:p>
          <a:p>
            <a:pPr marL="342900" indent="-342900" algn="r" rtl="1">
              <a:buClr>
                <a:schemeClr val="accent5"/>
              </a:buClr>
              <a:buFont typeface="Wingdings" panose="05000000000000000000" pitchFamily="2" charset="2"/>
              <a:buChar char="Ø"/>
            </a:pPr>
            <a:r>
              <a:rPr lang="en-US" sz="2400" b="1" dirty="0" smtClean="0">
                <a:latin typeface="Times New Roman" panose="02020603050405020304" pitchFamily="18" charset="0"/>
                <a:cs typeface="Times New Roman" panose="02020603050405020304" pitchFamily="18" charset="0"/>
              </a:rPr>
              <a:t> </a:t>
            </a:r>
            <a:r>
              <a:rPr lang="ar-SA" sz="2400" b="1" dirty="0">
                <a:latin typeface="Times New Roman" panose="02020603050405020304" pitchFamily="18" charset="0"/>
                <a:cs typeface="Times New Roman" panose="02020603050405020304" pitchFamily="18" charset="0"/>
              </a:rPr>
              <a:t>متغیر تعدیل </a:t>
            </a:r>
            <a:r>
              <a:rPr lang="ar-SA" sz="2400" b="1" dirty="0" smtClean="0">
                <a:latin typeface="Times New Roman" panose="02020603050405020304" pitchFamily="18" charset="0"/>
                <a:cs typeface="Times New Roman" panose="02020603050405020304" pitchFamily="18" charset="0"/>
              </a:rPr>
              <a:t>کننده</a:t>
            </a:r>
            <a:endParaRPr lang="fa-IR" sz="2400" b="1" dirty="0">
              <a:latin typeface="Times New Roman" panose="02020603050405020304" pitchFamily="18" charset="0"/>
              <a:cs typeface="Times New Roman" panose="02020603050405020304" pitchFamily="18" charset="0"/>
            </a:endParaRPr>
          </a:p>
          <a:p>
            <a:pPr marL="342900" indent="-342900" algn="r" rtl="1">
              <a:buClr>
                <a:schemeClr val="accent5"/>
              </a:buClr>
              <a:buFont typeface="Wingdings" panose="05000000000000000000" pitchFamily="2" charset="2"/>
              <a:buChar char="Ø"/>
            </a:pPr>
            <a:r>
              <a:rPr lang="ar-SA" sz="2400" b="1" dirty="0" smtClean="0">
                <a:latin typeface="Times New Roman" panose="02020603050405020304" pitchFamily="18" charset="0"/>
                <a:cs typeface="Times New Roman" panose="02020603050405020304" pitchFamily="18" charset="0"/>
              </a:rPr>
              <a:t>متغیر </a:t>
            </a:r>
            <a:r>
              <a:rPr lang="ar-SA" sz="2400" b="1" dirty="0">
                <a:latin typeface="Times New Roman" panose="02020603050405020304" pitchFamily="18" charset="0"/>
                <a:cs typeface="Times New Roman" panose="02020603050405020304" pitchFamily="18" charset="0"/>
              </a:rPr>
              <a:t>مداخله </a:t>
            </a:r>
            <a:r>
              <a:rPr lang="ar-SA" sz="2400" b="1" dirty="0" smtClean="0">
                <a:latin typeface="Times New Roman" panose="02020603050405020304" pitchFamily="18" charset="0"/>
                <a:cs typeface="Times New Roman" panose="02020603050405020304" pitchFamily="18" charset="0"/>
              </a:rPr>
              <a:t>گر</a:t>
            </a:r>
            <a:endParaRPr lang="fa-IR" sz="2400" b="1" dirty="0">
              <a:latin typeface="Times New Roman" panose="02020603050405020304" pitchFamily="18" charset="0"/>
              <a:cs typeface="Times New Roman" panose="02020603050405020304" pitchFamily="18" charset="0"/>
            </a:endParaRPr>
          </a:p>
          <a:p>
            <a:pPr marL="342900" indent="-342900" algn="r" rtl="1">
              <a:buClr>
                <a:schemeClr val="accent5"/>
              </a:buClr>
              <a:buFont typeface="Wingdings" panose="05000000000000000000" pitchFamily="2" charset="2"/>
              <a:buChar char="Ø"/>
            </a:pPr>
            <a:r>
              <a:rPr lang="ar-SA" sz="2400" b="1" dirty="0" smtClean="0">
                <a:latin typeface="Times New Roman" panose="02020603050405020304" pitchFamily="18" charset="0"/>
                <a:cs typeface="Times New Roman" panose="02020603050405020304" pitchFamily="18" charset="0"/>
              </a:rPr>
              <a:t>متغیر </a:t>
            </a:r>
            <a:r>
              <a:rPr lang="ar-SA" sz="2400" b="1" dirty="0">
                <a:latin typeface="Times New Roman" panose="02020603050405020304" pitchFamily="18" charset="0"/>
                <a:cs typeface="Times New Roman" panose="02020603050405020304" pitchFamily="18" charset="0"/>
              </a:rPr>
              <a:t>کنترل</a:t>
            </a:r>
            <a:endParaRPr lang="fa-IR" sz="2400" b="1" dirty="0" smtClean="0">
              <a:latin typeface="Times New Roman" panose="02020603050405020304" pitchFamily="18" charset="0"/>
              <a:cs typeface="Times New Roman" panose="02020603050405020304" pitchFamily="18" charset="0"/>
            </a:endParaRPr>
          </a:p>
          <a:p>
            <a:pPr algn="just" rtl="1"/>
            <a:endParaRPr lang="fa-IR" sz="2400" b="1" dirty="0" smtClean="0">
              <a:latin typeface="Times New Roman" panose="02020603050405020304" pitchFamily="18" charset="0"/>
              <a:cs typeface="Times New Roman" panose="02020603050405020304" pitchFamily="18" charset="0"/>
            </a:endParaRPr>
          </a:p>
        </p:txBody>
      </p:sp>
      <p:sp>
        <p:nvSpPr>
          <p:cNvPr id="4" name="Rectangle 3"/>
          <p:cNvSpPr/>
          <p:nvPr/>
        </p:nvSpPr>
        <p:spPr>
          <a:xfrm>
            <a:off x="1066800" y="667831"/>
            <a:ext cx="6934200" cy="523220"/>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متغیرها</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0627282"/>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0D1D73E-0F27-489D-81AF-3605CAC7BF74}" type="slidenum">
              <a:rPr lang="en-US" smtClean="0"/>
              <a:t>19</a:t>
            </a:fld>
            <a:endParaRPr lang="en-US"/>
          </a:p>
        </p:txBody>
      </p:sp>
      <p:sp>
        <p:nvSpPr>
          <p:cNvPr id="3" name="Rectangle 2"/>
          <p:cNvSpPr/>
          <p:nvPr/>
        </p:nvSpPr>
        <p:spPr>
          <a:xfrm>
            <a:off x="1066799" y="1551087"/>
            <a:ext cx="6902245" cy="4524315"/>
          </a:xfrm>
          <a:prstGeom prst="rect">
            <a:avLst/>
          </a:prstGeom>
        </p:spPr>
        <p:txBody>
          <a:bodyPr wrap="square">
            <a:spAutoFit/>
          </a:bodyPr>
          <a:lstStyle/>
          <a:p>
            <a:pPr algn="just" rtl="1"/>
            <a:r>
              <a:rPr lang="fa-IR" sz="2400" b="1" dirty="0" smtClean="0">
                <a:solidFill>
                  <a:schemeClr val="accent5"/>
                </a:solidFill>
                <a:latin typeface="Times New Roman" panose="02020603050405020304" pitchFamily="18" charset="0"/>
                <a:cs typeface="Times New Roman" panose="02020603050405020304" pitchFamily="18" charset="0"/>
              </a:rPr>
              <a:t>متغیر </a:t>
            </a:r>
            <a:r>
              <a:rPr lang="fa-IR" sz="2400" b="1" dirty="0">
                <a:solidFill>
                  <a:schemeClr val="accent5"/>
                </a:solidFill>
                <a:latin typeface="Times New Roman" panose="02020603050405020304" pitchFamily="18" charset="0"/>
                <a:cs typeface="Times New Roman" panose="02020603050405020304" pitchFamily="18" charset="0"/>
              </a:rPr>
              <a:t>مستقل یا </a:t>
            </a:r>
            <a:r>
              <a:rPr lang="fa-IR" sz="2400" b="1" dirty="0" smtClean="0">
                <a:solidFill>
                  <a:schemeClr val="accent5"/>
                </a:solidFill>
                <a:latin typeface="Times New Roman" panose="02020603050405020304" pitchFamily="18" charset="0"/>
                <a:cs typeface="Times New Roman" panose="02020603050405020304" pitchFamily="18" charset="0"/>
              </a:rPr>
              <a:t>تاثیرگذار: </a:t>
            </a:r>
            <a:r>
              <a:rPr lang="fa-IR" sz="2400" b="1" dirty="0" smtClean="0">
                <a:latin typeface="Times New Roman" panose="02020603050405020304" pitchFamily="18" charset="0"/>
                <a:cs typeface="Times New Roman" panose="02020603050405020304" pitchFamily="18" charset="0"/>
              </a:rPr>
              <a:t>متغيري كه پژوهشگران آن را دستكاري يا انتخاب مي كنند تا تاثير آن را بر متغير وابسته مورد بررسي قرار دهند. </a:t>
            </a:r>
            <a:endParaRPr lang="en-US" sz="2400" b="1" dirty="0" smtClean="0">
              <a:latin typeface="Times New Roman" panose="02020603050405020304" pitchFamily="18" charset="0"/>
              <a:cs typeface="Times New Roman" panose="02020603050405020304" pitchFamily="18" charset="0"/>
            </a:endParaRPr>
          </a:p>
          <a:p>
            <a:pPr algn="just" rtl="1"/>
            <a:endParaRPr lang="fa-IR" sz="2400" b="1" dirty="0" smtClean="0">
              <a:latin typeface="Times New Roman" panose="02020603050405020304" pitchFamily="18" charset="0"/>
              <a:cs typeface="Times New Roman" panose="02020603050405020304" pitchFamily="18" charset="0"/>
            </a:endParaRPr>
          </a:p>
          <a:p>
            <a:pPr algn="just" rtl="1"/>
            <a:r>
              <a:rPr lang="fa-IR" sz="2400" b="1" dirty="0" smtClean="0">
                <a:solidFill>
                  <a:schemeClr val="accent5"/>
                </a:solidFill>
                <a:latin typeface="Times New Roman" panose="02020603050405020304" pitchFamily="18" charset="0"/>
                <a:cs typeface="Times New Roman" panose="02020603050405020304" pitchFamily="18" charset="0"/>
              </a:rPr>
              <a:t>متغیر </a:t>
            </a:r>
            <a:r>
              <a:rPr lang="fa-IR" sz="2400" b="1" dirty="0">
                <a:solidFill>
                  <a:schemeClr val="accent5"/>
                </a:solidFill>
                <a:latin typeface="Times New Roman" panose="02020603050405020304" pitchFamily="18" charset="0"/>
                <a:cs typeface="Times New Roman" panose="02020603050405020304" pitchFamily="18" charset="0"/>
              </a:rPr>
              <a:t>وابسته یا </a:t>
            </a:r>
            <a:r>
              <a:rPr lang="fa-IR" sz="2400" b="1" dirty="0" smtClean="0">
                <a:solidFill>
                  <a:schemeClr val="accent5"/>
                </a:solidFill>
                <a:latin typeface="Times New Roman" panose="02020603050405020304" pitchFamily="18" charset="0"/>
                <a:cs typeface="Times New Roman" panose="02020603050405020304" pitchFamily="18" charset="0"/>
              </a:rPr>
              <a:t>تاثیرپذیر: </a:t>
            </a:r>
            <a:r>
              <a:rPr lang="fa-IR" sz="2400" b="1" dirty="0" smtClean="0">
                <a:latin typeface="Times New Roman" panose="02020603050405020304" pitchFamily="18" charset="0"/>
                <a:cs typeface="Times New Roman" panose="02020603050405020304" pitchFamily="18" charset="0"/>
              </a:rPr>
              <a:t>متغيري كه تحت تاثير متغير مستقل قرار مي گيرد و بر اثر تغييرات آن تغيير مي كند.</a:t>
            </a:r>
          </a:p>
          <a:p>
            <a:pPr algn="just" rtl="1"/>
            <a:r>
              <a:rPr lang="fa-IR" sz="2400" b="1" dirty="0" smtClean="0">
                <a:latin typeface="Times New Roman" panose="02020603050405020304" pitchFamily="18" charset="0"/>
                <a:cs typeface="Times New Roman" panose="02020603050405020304" pitchFamily="18" charset="0"/>
              </a:rPr>
              <a:t>درحقيقت متغير وابسته متغيري است كه مورد پيش بيني است درحالي كه متغيير مستقل متغيري است كه پيش بيني از روي آن صورت مي گيرد. </a:t>
            </a:r>
            <a:r>
              <a:rPr lang="ar-SA" sz="2400" b="1" dirty="0">
                <a:latin typeface="Times New Roman" panose="02020603050405020304" pitchFamily="18" charset="0"/>
                <a:cs typeface="Times New Roman" panose="02020603050405020304" pitchFamily="18" charset="0"/>
              </a:rPr>
              <a:t>انتخاب یک متغیر به عنوان متغیر وابسته، به هدف پژوهش بستگی </a:t>
            </a:r>
            <a:r>
              <a:rPr lang="ar-SA" sz="2400" b="1" dirty="0" smtClean="0">
                <a:latin typeface="Times New Roman" panose="02020603050405020304" pitchFamily="18" charset="0"/>
                <a:cs typeface="Times New Roman" panose="02020603050405020304" pitchFamily="18" charset="0"/>
              </a:rPr>
              <a:t>دارد</a:t>
            </a:r>
            <a:r>
              <a:rPr lang="fa-IR" sz="2400" b="1"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 </a:t>
            </a:r>
            <a:r>
              <a:rPr lang="ar-SA" sz="2400" b="1" dirty="0">
                <a:latin typeface="Times New Roman" panose="02020603050405020304" pitchFamily="18" charset="0"/>
                <a:cs typeface="Times New Roman" panose="02020603050405020304" pitchFamily="18" charset="0"/>
              </a:rPr>
              <a:t>پس از تعریف دقیق و روشن متغیر وابسته، باید ابزاری که امکان اندازه گیری را فراهم می کند نیز شناسایی </a:t>
            </a:r>
            <a:r>
              <a:rPr lang="ar-SA" sz="2400" b="1" dirty="0" smtClean="0">
                <a:latin typeface="Times New Roman" panose="02020603050405020304" pitchFamily="18" charset="0"/>
                <a:cs typeface="Times New Roman" panose="02020603050405020304" pitchFamily="18" charset="0"/>
              </a:rPr>
              <a:t>کرد</a:t>
            </a:r>
            <a:r>
              <a:rPr lang="en-US" sz="2400" b="1" dirty="0" smtClean="0">
                <a:latin typeface="Times New Roman" panose="02020603050405020304" pitchFamily="18" charset="0"/>
                <a:cs typeface="Times New Roman" panose="02020603050405020304" pitchFamily="18" charset="0"/>
              </a:rPr>
              <a:t>.</a:t>
            </a:r>
          </a:p>
        </p:txBody>
      </p:sp>
      <p:sp>
        <p:nvSpPr>
          <p:cNvPr id="4" name="Rectangle 3"/>
          <p:cNvSpPr/>
          <p:nvPr/>
        </p:nvSpPr>
        <p:spPr>
          <a:xfrm>
            <a:off x="1066800" y="667831"/>
            <a:ext cx="6934200" cy="523220"/>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متغیرها</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208802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0D1D73E-0F27-489D-81AF-3605CAC7BF74}" type="slidenum">
              <a:rPr lang="en-US" smtClean="0"/>
              <a:t>2</a:t>
            </a:fld>
            <a:endParaRPr lang="en-US"/>
          </a:p>
        </p:txBody>
      </p:sp>
      <p:sp>
        <p:nvSpPr>
          <p:cNvPr id="3" name="Title 1"/>
          <p:cNvSpPr txBox="1">
            <a:spLocks/>
          </p:cNvSpPr>
          <p:nvPr/>
        </p:nvSpPr>
        <p:spPr>
          <a:xfrm>
            <a:off x="762000" y="2286000"/>
            <a:ext cx="7550075" cy="1793167"/>
          </a:xfrm>
          <a:prstGeom prst="rect">
            <a:avLst/>
          </a:prstGeom>
          <a:solidFill>
            <a:schemeClr val="bg2">
              <a:lumMod val="25000"/>
            </a:schemeClr>
          </a:solidFill>
        </p:spPr>
        <p:style>
          <a:lnRef idx="0">
            <a:schemeClr val="accent1"/>
          </a:lnRef>
          <a:fillRef idx="3">
            <a:schemeClr val="accent1"/>
          </a:fillRef>
          <a:effectRef idx="3">
            <a:schemeClr val="accent1"/>
          </a:effectRef>
          <a:fontRef idx="minor">
            <a:schemeClr val="lt1"/>
          </a:fontRef>
        </p:style>
        <p:txBody>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solidFill>
                  <a:schemeClr val="lt1"/>
                </a:solidFill>
                <a:effectLst>
                  <a:reflection blurRad="6350" stA="55000" endA="300" endPos="45500" dir="5400000" sy="-100000" algn="bl" rotWithShape="0"/>
                </a:effectLst>
                <a:latin typeface="+mn-lt"/>
                <a:ea typeface="+mn-ea"/>
                <a:cs typeface="+mn-cs"/>
              </a:defRPr>
            </a:lvl1pPr>
            <a:lvl2pPr eaLnBrk="1" hangingPunct="1">
              <a:defRPr>
                <a:solidFill>
                  <a:schemeClr val="lt1"/>
                </a:solidFill>
                <a:latin typeface="+mn-lt"/>
                <a:ea typeface="+mn-ea"/>
                <a:cs typeface="+mn-cs"/>
              </a:defRPr>
            </a:lvl2pPr>
            <a:lvl3pPr eaLnBrk="1" hangingPunct="1">
              <a:defRPr>
                <a:solidFill>
                  <a:schemeClr val="lt1"/>
                </a:solidFill>
                <a:latin typeface="+mn-lt"/>
                <a:ea typeface="+mn-ea"/>
                <a:cs typeface="+mn-cs"/>
              </a:defRPr>
            </a:lvl3pPr>
            <a:lvl4pPr eaLnBrk="1" hangingPunct="1">
              <a:defRPr>
                <a:solidFill>
                  <a:schemeClr val="lt1"/>
                </a:solidFill>
                <a:latin typeface="+mn-lt"/>
                <a:ea typeface="+mn-ea"/>
                <a:cs typeface="+mn-cs"/>
              </a:defRPr>
            </a:lvl4pPr>
            <a:lvl5pPr eaLnBrk="1" hangingPunct="1">
              <a:defRPr>
                <a:solidFill>
                  <a:schemeClr val="lt1"/>
                </a:solidFill>
                <a:latin typeface="+mn-lt"/>
                <a:ea typeface="+mn-ea"/>
                <a:cs typeface="+mn-cs"/>
              </a:defRPr>
            </a:lvl5pPr>
            <a:lvl6pPr eaLnBrk="1" hangingPunct="1">
              <a:defRPr>
                <a:solidFill>
                  <a:schemeClr val="lt1"/>
                </a:solidFill>
                <a:latin typeface="+mn-lt"/>
                <a:ea typeface="+mn-ea"/>
                <a:cs typeface="+mn-cs"/>
              </a:defRPr>
            </a:lvl6pPr>
            <a:lvl7pPr eaLnBrk="1" hangingPunct="1">
              <a:defRPr>
                <a:solidFill>
                  <a:schemeClr val="lt1"/>
                </a:solidFill>
                <a:latin typeface="+mn-lt"/>
                <a:ea typeface="+mn-ea"/>
                <a:cs typeface="+mn-cs"/>
              </a:defRPr>
            </a:lvl7pPr>
            <a:lvl8pPr eaLnBrk="1" hangingPunct="1">
              <a:defRPr>
                <a:solidFill>
                  <a:schemeClr val="lt1"/>
                </a:solidFill>
                <a:latin typeface="+mn-lt"/>
                <a:ea typeface="+mn-ea"/>
                <a:cs typeface="+mn-cs"/>
              </a:defRPr>
            </a:lvl8pPr>
            <a:lvl9pPr eaLnBrk="1" hangingPunct="1">
              <a:defRPr>
                <a:solidFill>
                  <a:schemeClr val="lt1"/>
                </a:solidFill>
                <a:latin typeface="+mn-lt"/>
                <a:ea typeface="+mn-ea"/>
                <a:cs typeface="+mn-cs"/>
              </a:defRPr>
            </a:lvl9pPr>
          </a:lstStyle>
          <a:p>
            <a:pPr algn="ctr"/>
            <a:r>
              <a:rPr lang="fa-IR" dirty="0" smtClean="0">
                <a:latin typeface="Times New Roman" panose="02020603050405020304" pitchFamily="18" charset="0"/>
                <a:cs typeface="Times New Roman" panose="02020603050405020304" pitchFamily="18" charset="0"/>
              </a:rPr>
              <a:t>طرح تحقيق </a:t>
            </a:r>
            <a:r>
              <a:rPr lang="en-US" dirty="0" smtClean="0">
                <a:latin typeface="Times New Roman" panose="02020603050405020304" pitchFamily="18" charset="0"/>
                <a:cs typeface="Times New Roman" panose="02020603050405020304" pitchFamily="18" charset="0"/>
              </a:rPr>
              <a:t> </a:t>
            </a:r>
            <a:r>
              <a:rPr lang="fa-IR" dirty="0" smtClean="0">
                <a:latin typeface="Times New Roman" panose="02020603050405020304" pitchFamily="18" charset="0"/>
                <a:cs typeface="Times New Roman" panose="02020603050405020304" pitchFamily="18" charset="0"/>
              </a:rPr>
              <a:t> یا </a:t>
            </a:r>
            <a:r>
              <a:rPr lang="en-US" dirty="0" smtClean="0">
                <a:latin typeface="Times New Roman" panose="02020603050405020304" pitchFamily="18" charset="0"/>
                <a:cs typeface="Times New Roman" panose="02020603050405020304" pitchFamily="18" charset="0"/>
              </a:rPr>
              <a:t>Proposal</a:t>
            </a:r>
            <a:r>
              <a:rPr lang="fa-IR" sz="6600" b="0" dirty="0" smtClean="0">
                <a:solidFill>
                  <a:srgbClr val="C00000"/>
                </a:solidFill>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br>
              <a:rPr lang="en-US" dirty="0" smtClean="0">
                <a:latin typeface="Times New Roman" panose="02020603050405020304" pitchFamily="18" charset="0"/>
                <a:cs typeface="Times New Roman" panose="02020603050405020304" pitchFamily="18" charset="0"/>
              </a:rPr>
            </a:br>
            <a:endParaRPr lang="en-US" dirty="0"/>
          </a:p>
        </p:txBody>
      </p:sp>
    </p:spTree>
    <p:extLst>
      <p:ext uri="{BB962C8B-B14F-4D97-AF65-F5344CB8AC3E}">
        <p14:creationId xmlns:p14="http://schemas.microsoft.com/office/powerpoint/2010/main" val="274032657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0D1D73E-0F27-489D-81AF-3605CAC7BF74}" type="slidenum">
              <a:rPr lang="en-US" smtClean="0"/>
              <a:t>20</a:t>
            </a:fld>
            <a:endParaRPr lang="en-US"/>
          </a:p>
        </p:txBody>
      </p:sp>
      <p:sp>
        <p:nvSpPr>
          <p:cNvPr id="3" name="Rectangle 2"/>
          <p:cNvSpPr/>
          <p:nvPr/>
        </p:nvSpPr>
        <p:spPr>
          <a:xfrm>
            <a:off x="1295400" y="1752600"/>
            <a:ext cx="6705600" cy="4524315"/>
          </a:xfrm>
          <a:prstGeom prst="rect">
            <a:avLst/>
          </a:prstGeom>
        </p:spPr>
        <p:txBody>
          <a:bodyPr wrap="square">
            <a:spAutoFit/>
          </a:bodyPr>
          <a:lstStyle/>
          <a:p>
            <a:pPr algn="just" rtl="1"/>
            <a:r>
              <a:rPr lang="ar-SA" sz="2400" b="1" dirty="0">
                <a:solidFill>
                  <a:schemeClr val="accent5"/>
                </a:solidFill>
                <a:latin typeface="Times New Roman" panose="02020603050405020304" pitchFamily="18" charset="0"/>
                <a:cs typeface="Times New Roman" panose="02020603050405020304" pitchFamily="18" charset="0"/>
              </a:rPr>
              <a:t>متغیر تعدیل کننده: </a:t>
            </a:r>
            <a:r>
              <a:rPr lang="ar-SA" sz="2400" b="1" dirty="0">
                <a:latin typeface="Times New Roman" panose="02020603050405020304" pitchFamily="18" charset="0"/>
                <a:cs typeface="Times New Roman" panose="02020603050405020304" pitchFamily="18" charset="0"/>
              </a:rPr>
              <a:t>متغیر کیفی یا کمّی است که جهت یا میزان رابطه میان متغیرهای مستقل و وابسته را تحت تأثیر قرار می دهد. متغیر تعدیل کننده را می توان متغیر مستقل دوم نیز منظور داشت. </a:t>
            </a:r>
            <a:r>
              <a:rPr lang="ar-SA" sz="2400" b="1" dirty="0" smtClean="0">
                <a:latin typeface="Times New Roman" panose="02020603050405020304" pitchFamily="18" charset="0"/>
                <a:cs typeface="Times New Roman" panose="02020603050405020304" pitchFamily="18" charset="0"/>
              </a:rPr>
              <a:t>ب</a:t>
            </a:r>
            <a:r>
              <a:rPr lang="fa-IR" sz="2400" b="1" dirty="0" smtClean="0">
                <a:latin typeface="Times New Roman" panose="02020603050405020304" pitchFamily="18" charset="0"/>
                <a:cs typeface="Times New Roman" panose="02020603050405020304" pitchFamily="18" charset="0"/>
              </a:rPr>
              <a:t>ه ع</a:t>
            </a:r>
            <a:r>
              <a:rPr lang="ar-SA" sz="2400" b="1" dirty="0" smtClean="0">
                <a:latin typeface="Times New Roman" panose="02020603050405020304" pitchFamily="18" charset="0"/>
                <a:cs typeface="Times New Roman" panose="02020603050405020304" pitchFamily="18" charset="0"/>
              </a:rPr>
              <a:t>بارت </a:t>
            </a:r>
            <a:r>
              <a:rPr lang="ar-SA" sz="2400" b="1" dirty="0">
                <a:latin typeface="Times New Roman" panose="02020603050405020304" pitchFamily="18" charset="0"/>
                <a:cs typeface="Times New Roman" panose="02020603050405020304" pitchFamily="18" charset="0"/>
              </a:rPr>
              <a:t>دیگر متغیر تعدیل کننده، یک متغیر ثانوی است که از نوع متغیر مستقل است و محقق میل دارد آن را کنترل و دست‌کاری کند؛ تا مشخص شود آیا این متغیر، رابطه متغیر مستقل و وابسته را تحت تأثیر قرار می‌دهد یا نه</a:t>
            </a:r>
            <a:r>
              <a:rPr lang="ar-SA"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algn="just" rtl="1"/>
            <a:endParaRPr lang="en-US" sz="2400" b="1" dirty="0" smtClean="0">
              <a:solidFill>
                <a:schemeClr val="accent5"/>
              </a:solidFill>
              <a:latin typeface="Times New Roman" panose="02020603050405020304" pitchFamily="18" charset="0"/>
              <a:cs typeface="Times New Roman" panose="02020603050405020304" pitchFamily="18" charset="0"/>
            </a:endParaRPr>
          </a:p>
          <a:p>
            <a:pPr algn="just" rtl="1"/>
            <a:r>
              <a:rPr lang="ar-SA" sz="2400" b="1" dirty="0">
                <a:solidFill>
                  <a:schemeClr val="accent5"/>
                </a:solidFill>
                <a:latin typeface="Times New Roman" panose="02020603050405020304" pitchFamily="18" charset="0"/>
                <a:cs typeface="Times New Roman" panose="02020603050405020304" pitchFamily="18" charset="0"/>
              </a:rPr>
              <a:t>متغیر مداخله گر: </a:t>
            </a:r>
            <a:r>
              <a:rPr lang="ar-SA" sz="2400" b="1" dirty="0">
                <a:latin typeface="Times New Roman" panose="02020603050405020304" pitchFamily="18" charset="0"/>
                <a:cs typeface="Times New Roman" panose="02020603050405020304" pitchFamily="18" charset="0"/>
              </a:rPr>
              <a:t>متغیری است که محقق برای استنتاج از نحوه تأثیر متغیر مستقل بر متغیر تابع مورد نظر قرار می دهد. تأثیر متغیر مداخله گر را نه می توان کنترل کرد و نه به طور مستقیم و مستقل از سایر متغیرها مشاهده </a:t>
            </a:r>
            <a:r>
              <a:rPr lang="ar-SA" sz="2400" b="1" dirty="0" smtClean="0">
                <a:latin typeface="Times New Roman" panose="02020603050405020304" pitchFamily="18" charset="0"/>
                <a:cs typeface="Times New Roman" panose="02020603050405020304" pitchFamily="18" charset="0"/>
              </a:rPr>
              <a:t>کرد</a:t>
            </a:r>
            <a:r>
              <a:rPr lang="fa-IR" sz="2400" b="1" dirty="0" smtClean="0">
                <a:latin typeface="Times New Roman" panose="02020603050405020304" pitchFamily="18" charset="0"/>
                <a:cs typeface="Times New Roman" panose="02020603050405020304" pitchFamily="18" charset="0"/>
              </a:rPr>
              <a:t>.</a:t>
            </a:r>
            <a:endParaRPr lang="fa-IR" sz="2400" b="1" dirty="0">
              <a:latin typeface="Times New Roman" panose="02020603050405020304" pitchFamily="18" charset="0"/>
              <a:cs typeface="Times New Roman" panose="02020603050405020304" pitchFamily="18" charset="0"/>
            </a:endParaRPr>
          </a:p>
        </p:txBody>
      </p:sp>
      <p:sp>
        <p:nvSpPr>
          <p:cNvPr id="5" name="Rectangle 4"/>
          <p:cNvSpPr/>
          <p:nvPr/>
        </p:nvSpPr>
        <p:spPr>
          <a:xfrm>
            <a:off x="1066800" y="667831"/>
            <a:ext cx="6934200" cy="523220"/>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متغیرها</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959780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0D1D73E-0F27-489D-81AF-3605CAC7BF74}" type="slidenum">
              <a:rPr lang="en-US" smtClean="0"/>
              <a:t>21</a:t>
            </a:fld>
            <a:endParaRPr lang="en-US"/>
          </a:p>
        </p:txBody>
      </p:sp>
      <p:sp>
        <p:nvSpPr>
          <p:cNvPr id="3" name="Rectangle 2"/>
          <p:cNvSpPr/>
          <p:nvPr/>
        </p:nvSpPr>
        <p:spPr>
          <a:xfrm>
            <a:off x="1295400" y="1752600"/>
            <a:ext cx="6705600" cy="4524315"/>
          </a:xfrm>
          <a:prstGeom prst="rect">
            <a:avLst/>
          </a:prstGeom>
        </p:spPr>
        <p:txBody>
          <a:bodyPr wrap="square">
            <a:spAutoFit/>
          </a:bodyPr>
          <a:lstStyle/>
          <a:p>
            <a:pPr algn="just" rtl="1"/>
            <a:r>
              <a:rPr lang="ar-SA" sz="2400" b="1" dirty="0">
                <a:solidFill>
                  <a:schemeClr val="accent5"/>
                </a:solidFill>
                <a:latin typeface="Times New Roman" panose="02020603050405020304" pitchFamily="18" charset="0"/>
                <a:cs typeface="Times New Roman" panose="02020603050405020304" pitchFamily="18" charset="0"/>
              </a:rPr>
              <a:t>متغیر کنترل: </a:t>
            </a:r>
            <a:r>
              <a:rPr lang="ar-SA" sz="2400" b="1" dirty="0">
                <a:latin typeface="Times New Roman" panose="02020603050405020304" pitchFamily="18" charset="0"/>
                <a:cs typeface="Times New Roman" panose="02020603050405020304" pitchFamily="18" charset="0"/>
              </a:rPr>
              <a:t>در یک تحقیق اثر تمام متغیرها را بر یکدیگر نمی توان به طور همزمان مورد مطالعه قرار داد. بنابراین محقق اثر برخی از متغیرها را کنترل نموده، آن ها را خنثی می کند. متغیرهای مزاحم و یا مداخله‌گر را گاهی اوقات متغیر کنترل نیز می‌گویند و فرق این گونه متغیرها با متغیر تعدیل کننده، این است که محقق، اثر متغیر تعدیل کننده را اندازه‌گیری می‌کند، ولی اثر متغیر کنترل را از میان </a:t>
            </a:r>
            <a:r>
              <a:rPr lang="ar-SA" sz="2400" b="1" dirty="0" smtClean="0">
                <a:latin typeface="Times New Roman" panose="02020603050405020304" pitchFamily="18" charset="0"/>
                <a:cs typeface="Times New Roman" panose="02020603050405020304" pitchFamily="18" charset="0"/>
              </a:rPr>
              <a:t>می‌برد</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algn="just" rtl="1"/>
            <a:endParaRPr lang="fa-IR" sz="2400" b="1" dirty="0" smtClean="0">
              <a:latin typeface="Times New Roman" panose="02020603050405020304" pitchFamily="18" charset="0"/>
              <a:cs typeface="Times New Roman" panose="02020603050405020304" pitchFamily="18" charset="0"/>
            </a:endParaRPr>
          </a:p>
          <a:p>
            <a:pPr algn="just" rtl="1"/>
            <a:r>
              <a:rPr lang="ar-SA" sz="2400" b="1" dirty="0">
                <a:latin typeface="Times New Roman" panose="02020603050405020304" pitchFamily="18" charset="0"/>
                <a:cs typeface="Times New Roman" panose="02020603050405020304" pitchFamily="18" charset="0"/>
              </a:rPr>
              <a:t>برای مثال در سۆال پژوهشی «چه رابطه‌ای میان پیشرفت تحصیلی و عزت نفس دانش آموزان پسر پایه پنجم ابتدایی وجود دارد؟»، اثر پایه تحصیلی و جنسیت، بر پیشرفت تحصیلی و عزت نفس، کنترل می‌شود</a:t>
            </a:r>
            <a:r>
              <a:rPr lang="en-US" sz="2400" b="1" dirty="0" smtClean="0">
                <a:latin typeface="Times New Roman" panose="02020603050405020304" pitchFamily="18" charset="0"/>
                <a:cs typeface="Times New Roman" panose="02020603050405020304" pitchFamily="18" charset="0"/>
              </a:rPr>
              <a:t>.</a:t>
            </a:r>
            <a:endParaRPr lang="fa-IR" sz="2400" b="1" dirty="0">
              <a:latin typeface="Times New Roman" panose="02020603050405020304" pitchFamily="18" charset="0"/>
              <a:cs typeface="Times New Roman" panose="02020603050405020304" pitchFamily="18" charset="0"/>
            </a:endParaRPr>
          </a:p>
        </p:txBody>
      </p:sp>
      <p:sp>
        <p:nvSpPr>
          <p:cNvPr id="5" name="Rectangle 4"/>
          <p:cNvSpPr/>
          <p:nvPr/>
        </p:nvSpPr>
        <p:spPr>
          <a:xfrm>
            <a:off x="1066800" y="667831"/>
            <a:ext cx="6934200" cy="523220"/>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متغیرها</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07271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0D1D73E-0F27-489D-81AF-3605CAC7BF74}" type="slidenum">
              <a:rPr lang="en-US" smtClean="0"/>
              <a:t>22</a:t>
            </a:fld>
            <a:endParaRPr lang="en-US"/>
          </a:p>
        </p:txBody>
      </p:sp>
      <p:sp>
        <p:nvSpPr>
          <p:cNvPr id="3" name="Rectangle 2"/>
          <p:cNvSpPr/>
          <p:nvPr/>
        </p:nvSpPr>
        <p:spPr>
          <a:xfrm>
            <a:off x="1295400" y="1752600"/>
            <a:ext cx="6553200" cy="4524315"/>
          </a:xfrm>
          <a:prstGeom prst="rect">
            <a:avLst/>
          </a:prstGeom>
        </p:spPr>
        <p:txBody>
          <a:bodyPr wrap="square">
            <a:spAutoFit/>
          </a:bodyPr>
          <a:lstStyle/>
          <a:p>
            <a:pPr algn="just" rtl="1"/>
            <a:r>
              <a:rPr lang="fa-IR" sz="2400" b="1" dirty="0" smtClean="0">
                <a:solidFill>
                  <a:schemeClr val="accent5"/>
                </a:solidFill>
                <a:latin typeface="Times New Roman" panose="02020603050405020304" pitchFamily="18" charset="0"/>
                <a:cs typeface="Times New Roman" panose="02020603050405020304" pitchFamily="18" charset="0"/>
              </a:rPr>
              <a:t>مثال</a:t>
            </a:r>
            <a:r>
              <a:rPr lang="en-US" sz="2400" b="1" dirty="0" smtClean="0">
                <a:solidFill>
                  <a:schemeClr val="accent5"/>
                </a:solidFill>
                <a:latin typeface="Times New Roman" panose="02020603050405020304" pitchFamily="18" charset="0"/>
                <a:cs typeface="Times New Roman" panose="02020603050405020304" pitchFamily="18" charset="0"/>
              </a:rPr>
              <a:t>1 </a:t>
            </a:r>
            <a:r>
              <a:rPr lang="fa-IR" sz="2400" b="1" dirty="0" smtClean="0">
                <a:solidFill>
                  <a:schemeClr val="accent5"/>
                </a:solidFill>
                <a:latin typeface="Times New Roman" panose="02020603050405020304" pitchFamily="18" charset="0"/>
                <a:cs typeface="Times New Roman" panose="02020603050405020304" pitchFamily="18" charset="0"/>
              </a:rPr>
              <a:t>:</a:t>
            </a:r>
          </a:p>
          <a:p>
            <a:pPr algn="just" rtl="1"/>
            <a:r>
              <a:rPr lang="fa-IR" sz="2400" b="1" dirty="0" smtClean="0">
                <a:solidFill>
                  <a:schemeClr val="accent5"/>
                </a:solidFill>
                <a:latin typeface="Times New Roman" panose="02020603050405020304" pitchFamily="18" charset="0"/>
                <a:cs typeface="Times New Roman" panose="02020603050405020304" pitchFamily="18" charset="0"/>
              </a:rPr>
              <a:t> </a:t>
            </a:r>
            <a:r>
              <a:rPr lang="fa-IR" sz="2400" b="1" dirty="0" smtClean="0">
                <a:latin typeface="Times New Roman" panose="02020603050405020304" pitchFamily="18" charset="0"/>
                <a:cs typeface="Times New Roman" panose="02020603050405020304" pitchFamily="18" charset="0"/>
              </a:rPr>
              <a:t>” بررسي تاثير ميزان مطالعه دانشجويان بر توان يادگيري آنان“</a:t>
            </a:r>
          </a:p>
          <a:p>
            <a:pPr marL="342900" indent="-3175" algn="just" rtl="1">
              <a:buClr>
                <a:schemeClr val="accent5"/>
              </a:buClr>
              <a:buFont typeface="Arial" panose="020B0604020202020204" pitchFamily="34" charset="0"/>
              <a:buChar char="•"/>
              <a:tabLst>
                <a:tab pos="339725" algn="l"/>
              </a:tabLst>
            </a:pPr>
            <a:r>
              <a:rPr lang="fa-IR" sz="2400" b="1" dirty="0" smtClean="0">
                <a:latin typeface="Times New Roman" panose="02020603050405020304" pitchFamily="18" charset="0"/>
                <a:cs typeface="Times New Roman" panose="02020603050405020304" pitchFamily="18" charset="0"/>
              </a:rPr>
              <a:t>  ميزان مطالعه : متغير مستقل</a:t>
            </a:r>
          </a:p>
          <a:p>
            <a:pPr marL="342900" indent="-3175" algn="just" rtl="1">
              <a:buClr>
                <a:schemeClr val="accent5"/>
              </a:buClr>
              <a:buFont typeface="Arial" panose="020B0604020202020204" pitchFamily="34" charset="0"/>
              <a:buChar char="•"/>
              <a:tabLst>
                <a:tab pos="339725" algn="l"/>
              </a:tabLst>
            </a:pPr>
            <a:r>
              <a:rPr lang="fa-IR" sz="2400" b="1" dirty="0" smtClean="0">
                <a:latin typeface="Times New Roman" panose="02020603050405020304" pitchFamily="18" charset="0"/>
                <a:cs typeface="Times New Roman" panose="02020603050405020304" pitchFamily="18" charset="0"/>
              </a:rPr>
              <a:t>  توان يادگيري : متغير وابسته </a:t>
            </a:r>
            <a:endParaRPr lang="en-US" sz="2400" b="1" dirty="0" smtClean="0">
              <a:latin typeface="Times New Roman" panose="02020603050405020304" pitchFamily="18" charset="0"/>
              <a:cs typeface="Times New Roman" panose="02020603050405020304" pitchFamily="18" charset="0"/>
            </a:endParaRPr>
          </a:p>
          <a:p>
            <a:pPr marL="339725" algn="just" rtl="1">
              <a:buClr>
                <a:schemeClr val="accent5"/>
              </a:buClr>
              <a:tabLst>
                <a:tab pos="339725" algn="l"/>
              </a:tabLst>
            </a:pPr>
            <a:endParaRPr lang="en-US" sz="2400" b="1" dirty="0" smtClean="0">
              <a:latin typeface="Times New Roman" panose="02020603050405020304" pitchFamily="18" charset="0"/>
              <a:cs typeface="Times New Roman" panose="02020603050405020304" pitchFamily="18" charset="0"/>
            </a:endParaRPr>
          </a:p>
          <a:p>
            <a:pPr algn="just" rtl="1"/>
            <a:r>
              <a:rPr lang="fa-IR" sz="2400" b="1" dirty="0" smtClean="0">
                <a:solidFill>
                  <a:schemeClr val="accent5"/>
                </a:solidFill>
                <a:latin typeface="Times New Roman" panose="02020603050405020304" pitchFamily="18" charset="0"/>
                <a:cs typeface="Times New Roman" panose="02020603050405020304" pitchFamily="18" charset="0"/>
              </a:rPr>
              <a:t>مثال</a:t>
            </a:r>
            <a:r>
              <a:rPr lang="en-US" sz="2400" b="1" dirty="0" smtClean="0">
                <a:solidFill>
                  <a:schemeClr val="accent5"/>
                </a:solidFill>
                <a:latin typeface="Times New Roman" panose="02020603050405020304" pitchFamily="18" charset="0"/>
                <a:cs typeface="Times New Roman" panose="02020603050405020304" pitchFamily="18" charset="0"/>
              </a:rPr>
              <a:t>2 </a:t>
            </a:r>
            <a:r>
              <a:rPr lang="fa-IR" sz="2400" b="1" dirty="0" smtClean="0">
                <a:solidFill>
                  <a:schemeClr val="accent5"/>
                </a:solidFill>
                <a:latin typeface="Times New Roman" panose="02020603050405020304" pitchFamily="18" charset="0"/>
                <a:cs typeface="Times New Roman" panose="02020603050405020304" pitchFamily="18" charset="0"/>
              </a:rPr>
              <a:t>:</a:t>
            </a:r>
            <a:endParaRPr lang="fa-IR" sz="2400" b="1" dirty="0">
              <a:solidFill>
                <a:schemeClr val="accent5"/>
              </a:solidFill>
              <a:latin typeface="Times New Roman" panose="02020603050405020304" pitchFamily="18" charset="0"/>
              <a:cs typeface="Times New Roman" panose="02020603050405020304" pitchFamily="18" charset="0"/>
            </a:endParaRPr>
          </a:p>
          <a:p>
            <a:pPr algn="just" rtl="1"/>
            <a:r>
              <a:rPr lang="en-US" sz="2400" b="1" dirty="0">
                <a:latin typeface="Times New Roman" panose="02020603050405020304" pitchFamily="18" charset="0"/>
                <a:cs typeface="Times New Roman" panose="02020603050405020304" pitchFamily="18" charset="0"/>
              </a:rPr>
              <a:t>“</a:t>
            </a:r>
            <a:r>
              <a:rPr lang="fa-IR" sz="2400" b="1" dirty="0">
                <a:latin typeface="Times New Roman" panose="02020603050405020304" pitchFamily="18" charset="0"/>
                <a:cs typeface="Times New Roman" panose="02020603050405020304" pitchFamily="18" charset="0"/>
              </a:rPr>
              <a:t>بررسي تاثير استفاده از تكنولوژي آموزش ( استفاده از كامپيوتر) بر ميزان افزايش يادگيري دانش آموزان </a:t>
            </a:r>
            <a:r>
              <a:rPr lang="en-US" sz="2400" b="1" dirty="0">
                <a:latin typeface="Times New Roman" panose="02020603050405020304" pitchFamily="18" charset="0"/>
                <a:cs typeface="Times New Roman" panose="02020603050405020304" pitchFamily="18" charset="0"/>
              </a:rPr>
              <a:t>“</a:t>
            </a:r>
            <a:endParaRPr lang="fa-IR" sz="2400" b="1" dirty="0">
              <a:latin typeface="Times New Roman" panose="02020603050405020304" pitchFamily="18" charset="0"/>
              <a:cs typeface="Times New Roman" panose="02020603050405020304" pitchFamily="18" charset="0"/>
            </a:endParaRPr>
          </a:p>
          <a:p>
            <a:pPr algn="just" rtl="1"/>
            <a:r>
              <a:rPr lang="fa-IR" sz="2400" b="1" dirty="0">
                <a:latin typeface="Times New Roman" panose="02020603050405020304" pitchFamily="18" charset="0"/>
                <a:cs typeface="Times New Roman" panose="02020603050405020304" pitchFamily="18" charset="0"/>
              </a:rPr>
              <a:t> دراين مثال تكنولوژي آموزشي ( كامپيوتر) </a:t>
            </a:r>
            <a:r>
              <a:rPr lang="fa-IR" sz="2400" b="1" dirty="0">
                <a:solidFill>
                  <a:schemeClr val="accent5"/>
                </a:solidFill>
                <a:latin typeface="Times New Roman" panose="02020603050405020304" pitchFamily="18" charset="0"/>
                <a:cs typeface="Times New Roman" panose="02020603050405020304" pitchFamily="18" charset="0"/>
              </a:rPr>
              <a:t>متغير مستقل </a:t>
            </a:r>
            <a:r>
              <a:rPr lang="fa-IR" sz="2400" b="1" dirty="0">
                <a:latin typeface="Times New Roman" panose="02020603050405020304" pitchFamily="18" charset="0"/>
                <a:cs typeface="Times New Roman" panose="02020603050405020304" pitchFamily="18" charset="0"/>
              </a:rPr>
              <a:t>و يادگيري دانش آموزان </a:t>
            </a:r>
            <a:r>
              <a:rPr lang="fa-IR" sz="2400" b="1" dirty="0">
                <a:solidFill>
                  <a:schemeClr val="accent5"/>
                </a:solidFill>
                <a:latin typeface="Times New Roman" panose="02020603050405020304" pitchFamily="18" charset="0"/>
                <a:cs typeface="Times New Roman" panose="02020603050405020304" pitchFamily="18" charset="0"/>
              </a:rPr>
              <a:t>متغير وابسته </a:t>
            </a:r>
            <a:r>
              <a:rPr lang="fa-IR" sz="2400" b="1" dirty="0">
                <a:latin typeface="Times New Roman" panose="02020603050405020304" pitchFamily="18" charset="0"/>
                <a:cs typeface="Times New Roman" panose="02020603050405020304" pitchFamily="18" charset="0"/>
              </a:rPr>
              <a:t>و بهره هوشي ، معدل تحصيلي و جنسيت </a:t>
            </a:r>
            <a:r>
              <a:rPr lang="fa-IR" sz="2400" b="1" dirty="0">
                <a:solidFill>
                  <a:schemeClr val="accent5"/>
                </a:solidFill>
                <a:latin typeface="Times New Roman" panose="02020603050405020304" pitchFamily="18" charset="0"/>
                <a:cs typeface="Times New Roman" panose="02020603050405020304" pitchFamily="18" charset="0"/>
              </a:rPr>
              <a:t>متغير هاي كنترل </a:t>
            </a:r>
            <a:r>
              <a:rPr lang="fa-IR" sz="2400" b="1" dirty="0">
                <a:latin typeface="Times New Roman" panose="02020603050405020304" pitchFamily="18" charset="0"/>
                <a:cs typeface="Times New Roman" panose="02020603050405020304" pitchFamily="18" charset="0"/>
              </a:rPr>
              <a:t>هستند كه مي توانند ( حذف) كنترل شوند. </a:t>
            </a:r>
            <a:endParaRPr lang="fa-IR" sz="2400" b="1" dirty="0" smtClean="0">
              <a:latin typeface="Times New Roman" panose="02020603050405020304" pitchFamily="18" charset="0"/>
              <a:cs typeface="Times New Roman" panose="02020603050405020304" pitchFamily="18" charset="0"/>
            </a:endParaRPr>
          </a:p>
        </p:txBody>
      </p:sp>
      <p:sp>
        <p:nvSpPr>
          <p:cNvPr id="5" name="Rectangle 4"/>
          <p:cNvSpPr/>
          <p:nvPr/>
        </p:nvSpPr>
        <p:spPr>
          <a:xfrm>
            <a:off x="1066800" y="667831"/>
            <a:ext cx="6934200" cy="523220"/>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متغیرها</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330110"/>
      </p:ext>
    </p:extLst>
  </p:cSld>
  <p:clrMapOvr>
    <a:masterClrMapping/>
  </p:clrMapOvr>
  <p:transition spd="slow">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0D1D73E-0F27-489D-81AF-3605CAC7BF74}" type="slidenum">
              <a:rPr lang="en-US" smtClean="0"/>
              <a:t>23</a:t>
            </a:fld>
            <a:endParaRPr lang="en-US"/>
          </a:p>
        </p:txBody>
      </p:sp>
      <p:sp>
        <p:nvSpPr>
          <p:cNvPr id="5" name="Rectangle 4"/>
          <p:cNvSpPr/>
          <p:nvPr/>
        </p:nvSpPr>
        <p:spPr>
          <a:xfrm>
            <a:off x="1066800" y="667831"/>
            <a:ext cx="6934200" cy="523220"/>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متغیرها</a:t>
            </a:r>
            <a:endParaRPr lang="en-US" sz="2800" b="1" dirty="0" smtClean="0">
              <a:latin typeface="Times New Roman" panose="02020603050405020304" pitchFamily="18" charset="0"/>
              <a:cs typeface="Times New Roman" panose="02020603050405020304" pitchFamily="18" charset="0"/>
            </a:endParaRPr>
          </a:p>
        </p:txBody>
      </p:sp>
      <p:sp>
        <p:nvSpPr>
          <p:cNvPr id="4" name="Rectangle 3"/>
          <p:cNvSpPr/>
          <p:nvPr/>
        </p:nvSpPr>
        <p:spPr>
          <a:xfrm>
            <a:off x="1066800" y="1752600"/>
            <a:ext cx="6934200" cy="3785652"/>
          </a:xfrm>
          <a:prstGeom prst="rect">
            <a:avLst/>
          </a:prstGeom>
        </p:spPr>
        <p:txBody>
          <a:bodyPr wrap="square">
            <a:spAutoFit/>
          </a:bodyPr>
          <a:lstStyle/>
          <a:p>
            <a:pPr algn="r"/>
            <a:r>
              <a:rPr lang="ar-SA" sz="2400" b="1" dirty="0" smtClean="0">
                <a:solidFill>
                  <a:schemeClr val="accent5"/>
                </a:solidFill>
                <a:latin typeface="Times New Roman" panose="02020603050405020304" pitchFamily="18" charset="0"/>
                <a:cs typeface="Times New Roman" panose="02020603050405020304" pitchFamily="18" charset="0"/>
              </a:rPr>
              <a:t>مثال</a:t>
            </a:r>
            <a:r>
              <a:rPr lang="fa-IR" sz="2400" b="1" dirty="0" smtClean="0">
                <a:solidFill>
                  <a:schemeClr val="accent5"/>
                </a:solidFill>
                <a:latin typeface="Times New Roman" panose="02020603050405020304" pitchFamily="18" charset="0"/>
                <a:cs typeface="Times New Roman" panose="02020603050405020304" pitchFamily="18" charset="0"/>
              </a:rPr>
              <a:t> 3:</a:t>
            </a:r>
          </a:p>
          <a:p>
            <a:pPr algn="r"/>
            <a:r>
              <a:rPr lang="ar-SA" sz="2400" b="1" dirty="0" smtClean="0">
                <a:latin typeface="Times New Roman" panose="02020603050405020304" pitchFamily="18" charset="0"/>
                <a:cs typeface="Times New Roman" panose="02020603050405020304" pitchFamily="18" charset="0"/>
              </a:rPr>
              <a:t>رابطه </a:t>
            </a:r>
            <a:r>
              <a:rPr lang="ar-SA" sz="2400" b="1" dirty="0">
                <a:latin typeface="Times New Roman" panose="02020603050405020304" pitchFamily="18" charset="0"/>
                <a:cs typeface="Times New Roman" panose="02020603050405020304" pitchFamily="18" charset="0"/>
              </a:rPr>
              <a:t>میان هوش و پیشرفت تحصیلی </a:t>
            </a:r>
            <a:r>
              <a:rPr lang="ar-SA" sz="2400" b="1" dirty="0" smtClean="0">
                <a:latin typeface="Times New Roman" panose="02020603050405020304" pitchFamily="18" charset="0"/>
                <a:cs typeface="Times New Roman" panose="02020603050405020304" pitchFamily="18" charset="0"/>
              </a:rPr>
              <a:t>در </a:t>
            </a:r>
            <a:r>
              <a:rPr lang="ar-SA" sz="2400" b="1" dirty="0">
                <a:latin typeface="Times New Roman" panose="02020603050405020304" pitchFamily="18" charset="0"/>
                <a:cs typeface="Times New Roman" panose="02020603050405020304" pitchFamily="18" charset="0"/>
              </a:rPr>
              <a:t>دانشجویان پسر و </a:t>
            </a:r>
            <a:r>
              <a:rPr lang="ar-SA" sz="2400" b="1" dirty="0" smtClean="0">
                <a:latin typeface="Times New Roman" panose="02020603050405020304" pitchFamily="18" charset="0"/>
                <a:cs typeface="Times New Roman" panose="02020603050405020304" pitchFamily="18" charset="0"/>
              </a:rPr>
              <a:t>دختر</a:t>
            </a:r>
            <a:endParaRPr lang="fa-IR" sz="2400" b="1" dirty="0" smtClean="0">
              <a:latin typeface="Times New Roman" panose="02020603050405020304" pitchFamily="18" charset="0"/>
              <a:cs typeface="Times New Roman" panose="02020603050405020304" pitchFamily="18" charset="0"/>
            </a:endParaRPr>
          </a:p>
          <a:p>
            <a:pPr algn="just" rtl="1"/>
            <a:r>
              <a:rPr lang="ar-SA" sz="2400" b="1" dirty="0" smtClean="0">
                <a:latin typeface="Times New Roman" panose="02020603050405020304" pitchFamily="18" charset="0"/>
                <a:cs typeface="Times New Roman" panose="02020603050405020304" pitchFamily="18" charset="0"/>
              </a:rPr>
              <a:t>هوش</a:t>
            </a:r>
            <a:r>
              <a:rPr lang="ar-SA" sz="2400" b="1" dirty="0">
                <a:latin typeface="Times New Roman" panose="02020603050405020304" pitchFamily="18" charset="0"/>
                <a:cs typeface="Times New Roman" panose="02020603050405020304" pitchFamily="18" charset="0"/>
              </a:rPr>
              <a:t>: متغیر </a:t>
            </a:r>
            <a:r>
              <a:rPr lang="ar-SA" sz="2400" b="1" dirty="0" smtClean="0">
                <a:latin typeface="Times New Roman" panose="02020603050405020304" pitchFamily="18" charset="0"/>
                <a:cs typeface="Times New Roman" panose="02020603050405020304" pitchFamily="18" charset="0"/>
              </a:rPr>
              <a:t>مستقل</a:t>
            </a:r>
            <a:endParaRPr lang="fa-IR" sz="2400" b="1" dirty="0" smtClean="0">
              <a:latin typeface="Times New Roman" panose="02020603050405020304" pitchFamily="18" charset="0"/>
              <a:cs typeface="Times New Roman" panose="02020603050405020304" pitchFamily="18" charset="0"/>
            </a:endParaRPr>
          </a:p>
          <a:p>
            <a:pPr algn="just" rtl="1"/>
            <a:r>
              <a:rPr lang="ar-SA" sz="2400" b="1" dirty="0" smtClean="0">
                <a:latin typeface="Times New Roman" panose="02020603050405020304" pitchFamily="18" charset="0"/>
                <a:cs typeface="Times New Roman" panose="02020603050405020304" pitchFamily="18" charset="0"/>
              </a:rPr>
              <a:t>پیشرفت تحصیلی: متغیر وابسته</a:t>
            </a:r>
            <a:endParaRPr lang="fa-IR" sz="2400" b="1" dirty="0" smtClean="0">
              <a:latin typeface="Times New Roman" panose="02020603050405020304" pitchFamily="18" charset="0"/>
              <a:cs typeface="Times New Roman" panose="02020603050405020304" pitchFamily="18" charset="0"/>
            </a:endParaRPr>
          </a:p>
          <a:p>
            <a:pPr algn="just" rtl="1"/>
            <a:r>
              <a:rPr lang="ar-SA" sz="2400" b="1" dirty="0" smtClean="0">
                <a:latin typeface="Times New Roman" panose="02020603050405020304" pitchFamily="18" charset="0"/>
                <a:cs typeface="Times New Roman" panose="02020603050405020304" pitchFamily="18" charset="0"/>
              </a:rPr>
              <a:t>جنسیت</a:t>
            </a:r>
            <a:r>
              <a:rPr lang="ar-SA" sz="2400" b="1" dirty="0">
                <a:latin typeface="Times New Roman" panose="02020603050405020304" pitchFamily="18" charset="0"/>
                <a:cs typeface="Times New Roman" panose="02020603050405020304" pitchFamily="18" charset="0"/>
              </a:rPr>
              <a:t>: متغیر تعدیل </a:t>
            </a:r>
            <a:r>
              <a:rPr lang="ar-SA" sz="2400" b="1" dirty="0" smtClean="0">
                <a:latin typeface="Times New Roman" panose="02020603050405020304" pitchFamily="18" charset="0"/>
                <a:cs typeface="Times New Roman" panose="02020603050405020304" pitchFamily="18" charset="0"/>
              </a:rPr>
              <a:t>کننده</a:t>
            </a:r>
            <a:endParaRPr lang="fa-IR" sz="2400" b="1" dirty="0" smtClean="0">
              <a:latin typeface="Times New Roman" panose="02020603050405020304" pitchFamily="18" charset="0"/>
              <a:cs typeface="Times New Roman" panose="02020603050405020304" pitchFamily="18" charset="0"/>
            </a:endParaRPr>
          </a:p>
          <a:p>
            <a:pPr algn="just" rtl="1"/>
            <a:r>
              <a:rPr lang="en-US" sz="2400" b="1" dirty="0">
                <a:latin typeface="Times New Roman" panose="02020603050405020304" pitchFamily="18" charset="0"/>
                <a:cs typeface="Times New Roman" panose="02020603050405020304" pitchFamily="18" charset="0"/>
              </a:rPr>
              <a:t/>
            </a:r>
            <a:br>
              <a:rPr lang="en-US" sz="2400" b="1" dirty="0">
                <a:latin typeface="Times New Roman" panose="02020603050405020304" pitchFamily="18" charset="0"/>
                <a:cs typeface="Times New Roman" panose="02020603050405020304" pitchFamily="18" charset="0"/>
              </a:rPr>
            </a:br>
            <a:r>
              <a:rPr lang="ar-SA" sz="2400" b="1" dirty="0">
                <a:latin typeface="Times New Roman" panose="02020603050405020304" pitchFamily="18" charset="0"/>
                <a:cs typeface="Times New Roman" panose="02020603050405020304" pitchFamily="18" charset="0"/>
              </a:rPr>
              <a:t>در مثال فوق، محقق میل دارد بداند كه آیا هوش در جنسیت‌های مختلف، تأثیرهای متفاوتی دارد یا این که تأثیر چندانی ندارد و به همین جهت، محقق، متغیر تعدیل کننده را هم چون یک متغیر مستقل، کنترل کرده، اثر آن را مورد مطالعه قرار می‌دهد</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3176032"/>
      </p:ext>
    </p:extLst>
  </p:cSld>
  <p:clrMapOvr>
    <a:masterClrMapping/>
  </p:clrMapOvr>
  <p:transition spd="slow">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752600"/>
            <a:ext cx="6934200" cy="4524315"/>
          </a:xfrm>
          <a:prstGeom prst="rect">
            <a:avLst/>
          </a:prstGeom>
        </p:spPr>
        <p:txBody>
          <a:bodyPr wrap="square">
            <a:spAutoFit/>
          </a:bodyPr>
          <a:lstStyle/>
          <a:p>
            <a:pPr marL="285750" indent="-285750" algn="r" rtl="1">
              <a:buClr>
                <a:srgbClr val="C00000"/>
              </a:buClr>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 </a:t>
            </a:r>
            <a:r>
              <a:rPr lang="ar-SA" sz="2400" b="1" dirty="0">
                <a:latin typeface="Times New Roman" panose="02020603050405020304" pitchFamily="18" charset="0"/>
                <a:cs typeface="Times New Roman" panose="02020603050405020304" pitchFamily="18" charset="0"/>
              </a:rPr>
              <a:t>فرضیه، حدس و گمان محقق در مورد علل بوجودآمدن مشكل يا ارائه راه حل هاي آن است</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marL="285750" indent="-285750" algn="r" rtl="1">
              <a:buClr>
                <a:srgbClr val="C0000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فرضیه</a:t>
            </a:r>
            <a:r>
              <a:rPr lang="ar-SA" sz="2400" b="1" dirty="0">
                <a:latin typeface="Times New Roman" panose="02020603050405020304" pitchFamily="18" charset="0"/>
                <a:cs typeface="Times New Roman" panose="02020603050405020304" pitchFamily="18" charset="0"/>
              </a:rPr>
              <a:t>، حدس و گمان محقق و در واقع جواب حدسی پژوهشگر در مورد </a:t>
            </a:r>
            <a:r>
              <a:rPr lang="ar-SA" sz="2400" b="1" dirty="0" smtClean="0">
                <a:latin typeface="Times New Roman" panose="02020603050405020304" pitchFamily="18" charset="0"/>
                <a:cs typeface="Times New Roman" panose="02020603050405020304" pitchFamily="18" charset="0"/>
              </a:rPr>
              <a:t>سوالات </a:t>
            </a:r>
            <a:r>
              <a:rPr lang="ar-SA" sz="2400" b="1" dirty="0">
                <a:latin typeface="Times New Roman" panose="02020603050405020304" pitchFamily="18" charset="0"/>
                <a:cs typeface="Times New Roman" panose="02020603050405020304" pitchFamily="18" charset="0"/>
              </a:rPr>
              <a:t>تحقیق </a:t>
            </a:r>
            <a:r>
              <a:rPr lang="ar-SA" sz="2400" b="1" dirty="0" smtClean="0">
                <a:latin typeface="Times New Roman" panose="02020603050405020304" pitchFamily="18" charset="0"/>
                <a:cs typeface="Times New Roman" panose="02020603050405020304" pitchFamily="18" charset="0"/>
              </a:rPr>
              <a:t>است</a:t>
            </a:r>
            <a:r>
              <a:rPr lang="fa-IR" sz="2400" b="1" dirty="0" smtClean="0">
                <a:latin typeface="Times New Roman" panose="02020603050405020304" pitchFamily="18" charset="0"/>
                <a:cs typeface="Times New Roman" panose="02020603050405020304" pitchFamily="18" charset="0"/>
              </a:rPr>
              <a:t>.</a:t>
            </a:r>
            <a:r>
              <a:rPr lang="en-US" sz="2400" b="1" dirty="0" smtClean="0">
                <a:latin typeface="Times New Roman" panose="02020603050405020304" pitchFamily="18" charset="0"/>
                <a:cs typeface="Times New Roman" panose="02020603050405020304" pitchFamily="18" charset="0"/>
              </a:rPr>
              <a:t> </a:t>
            </a:r>
            <a:endParaRPr lang="fa-IR" sz="2400" b="1" dirty="0">
              <a:latin typeface="Times New Roman" panose="02020603050405020304" pitchFamily="18" charset="0"/>
              <a:cs typeface="Times New Roman" panose="02020603050405020304" pitchFamily="18" charset="0"/>
            </a:endParaRPr>
          </a:p>
          <a:p>
            <a:pPr marL="285750" indent="-285750" algn="r" rtl="1">
              <a:buClr>
                <a:srgbClr val="C0000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فرضیه</a:t>
            </a:r>
            <a:r>
              <a:rPr lang="ar-SA" sz="2400" b="1" dirty="0">
                <a:latin typeface="Times New Roman" panose="02020603050405020304" pitchFamily="18" charset="0"/>
                <a:cs typeface="Times New Roman" panose="02020603050405020304" pitchFamily="18" charset="0"/>
              </a:rPr>
              <a:t>، حدس و گمان پژوهشگر در مورد وجود تفاوت، احتمال رابطه و یا اثر بین دو یا چند متغیر است</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marL="285750" indent="-285750" algn="r" rtl="1">
              <a:buClr>
                <a:srgbClr val="C0000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فرضیه</a:t>
            </a:r>
            <a:r>
              <a:rPr lang="ar-SA" sz="2400" b="1" dirty="0">
                <a:latin typeface="Times New Roman" panose="02020603050405020304" pitchFamily="18" charset="0"/>
                <a:cs typeface="Times New Roman" panose="02020603050405020304" pitchFamily="18" charset="0"/>
              </a:rPr>
              <a:t>، حدس و گمانی است که مبتنی بر دانش و تجربه در مورد حل یک </a:t>
            </a:r>
            <a:r>
              <a:rPr lang="ar-SA" sz="2400" b="1" dirty="0" smtClean="0">
                <a:latin typeface="Times New Roman" panose="02020603050405020304" pitchFamily="18" charset="0"/>
                <a:cs typeface="Times New Roman" panose="02020603050405020304" pitchFamily="18" charset="0"/>
              </a:rPr>
              <a:t>مس</a:t>
            </a:r>
            <a:r>
              <a:rPr lang="fa-IR" sz="2400" b="1" dirty="0" smtClean="0">
                <a:latin typeface="Times New Roman" panose="02020603050405020304" pitchFamily="18" charset="0"/>
                <a:cs typeface="Times New Roman" panose="02020603050405020304" pitchFamily="18" charset="0"/>
              </a:rPr>
              <a:t>ا</a:t>
            </a:r>
            <a:r>
              <a:rPr lang="ar-SA" sz="2400" b="1" dirty="0" smtClean="0">
                <a:latin typeface="Times New Roman" panose="02020603050405020304" pitchFamily="18" charset="0"/>
                <a:cs typeface="Times New Roman" panose="02020603050405020304" pitchFamily="18" charset="0"/>
              </a:rPr>
              <a:t>له </a:t>
            </a:r>
            <a:r>
              <a:rPr lang="ar-SA" sz="2400" b="1" dirty="0">
                <a:latin typeface="Times New Roman" panose="02020603050405020304" pitchFamily="18" charset="0"/>
                <a:cs typeface="Times New Roman" panose="02020603050405020304" pitchFamily="18" charset="0"/>
              </a:rPr>
              <a:t>است</a:t>
            </a:r>
            <a:r>
              <a:rPr lang="en-US" sz="2400" b="1" dirty="0" smtClean="0">
                <a:latin typeface="Times New Roman" panose="02020603050405020304" pitchFamily="18" charset="0"/>
                <a:cs typeface="Times New Roman" panose="02020603050405020304" pitchFamily="18" charset="0"/>
              </a:rPr>
              <a:t>.</a:t>
            </a:r>
            <a:endParaRPr lang="fa-IR" sz="2400" b="1" dirty="0">
              <a:latin typeface="Times New Roman" panose="02020603050405020304" pitchFamily="18" charset="0"/>
              <a:cs typeface="Times New Roman" panose="02020603050405020304" pitchFamily="18" charset="0"/>
            </a:endParaRPr>
          </a:p>
          <a:p>
            <a:pPr marL="285750" indent="-285750" algn="r" rtl="1">
              <a:buClr>
                <a:srgbClr val="C0000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اغلب فرضیه ها حدسیاتی است که به طور منطقی از نظریه ها بر می آیند</a:t>
            </a:r>
            <a:r>
              <a:rPr lang="en-US" sz="2400" b="1" dirty="0" smtClean="0">
                <a:latin typeface="Times New Roman" panose="02020603050405020304" pitchFamily="18" charset="0"/>
                <a:cs typeface="Times New Roman" panose="02020603050405020304" pitchFamily="18" charset="0"/>
              </a:rPr>
              <a:t>.</a:t>
            </a:r>
            <a:endParaRPr lang="fa-IR" sz="2400" b="1" dirty="0">
              <a:latin typeface="Times New Roman" panose="02020603050405020304" pitchFamily="18" charset="0"/>
              <a:cs typeface="Times New Roman" panose="02020603050405020304" pitchFamily="18" charset="0"/>
            </a:endParaRPr>
          </a:p>
          <a:p>
            <a:pPr marL="285750" indent="-285750" algn="r" rtl="1">
              <a:buClr>
                <a:srgbClr val="C00000"/>
              </a:buClr>
              <a:buFont typeface="Arial" panose="020B0604020202020204" pitchFamily="34" charset="0"/>
              <a:buChar char="•"/>
            </a:pPr>
            <a:r>
              <a:rPr lang="ar-SA" sz="2400" b="1" dirty="0" smtClean="0">
                <a:latin typeface="Times New Roman" panose="02020603050405020304" pitchFamily="18" charset="0"/>
                <a:cs typeface="Times New Roman" panose="02020603050405020304" pitchFamily="18" charset="0"/>
              </a:rPr>
              <a:t>فرضیه جمله خبری ساده ای است که در آن دو یا چند متغیر ( مستقل و وابسته)</a:t>
            </a:r>
            <a:r>
              <a:rPr lang="fa-IR" sz="2400" b="1" dirty="0" smtClean="0">
                <a:latin typeface="Times New Roman" panose="02020603050405020304" pitchFamily="18" charset="0"/>
                <a:cs typeface="Times New Roman" panose="02020603050405020304" pitchFamily="18" charset="0"/>
              </a:rPr>
              <a:t> </a:t>
            </a:r>
            <a:r>
              <a:rPr lang="ar-SA" sz="2400" b="1" dirty="0" smtClean="0">
                <a:latin typeface="Times New Roman" panose="02020603050405020304" pitchFamily="18" charset="0"/>
                <a:cs typeface="Times New Roman" panose="02020603050405020304" pitchFamily="18" charset="0"/>
              </a:rPr>
              <a:t>دیده می شود</a:t>
            </a:r>
            <a:r>
              <a:rPr lang="fa-IR"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066800" y="667831"/>
            <a:ext cx="6934200" cy="523220"/>
          </a:xfrm>
          <a:prstGeom prst="rect">
            <a:avLst/>
          </a:prstGeom>
          <a:solidFill>
            <a:srgbClr val="002060"/>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فرضیه</a:t>
            </a:r>
            <a:endParaRPr lang="en-US" sz="2800" b="1" dirty="0" smtClean="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C0D1D73E-0F27-489D-81AF-3605CAC7BF74}" type="slidenum">
              <a:rPr lang="en-US" smtClean="0"/>
              <a:t>24</a:t>
            </a:fld>
            <a:endParaRPr lang="en-US"/>
          </a:p>
        </p:txBody>
      </p:sp>
    </p:spTree>
    <p:extLst>
      <p:ext uri="{BB962C8B-B14F-4D97-AF65-F5344CB8AC3E}">
        <p14:creationId xmlns:p14="http://schemas.microsoft.com/office/powerpoint/2010/main" val="27488213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66800" y="1828800"/>
            <a:ext cx="6934200" cy="4154984"/>
          </a:xfrm>
          <a:prstGeom prst="rect">
            <a:avLst/>
          </a:prstGeom>
        </p:spPr>
        <p:txBody>
          <a:bodyPr wrap="square">
            <a:spAutoFit/>
          </a:bodyPr>
          <a:lstStyle/>
          <a:p>
            <a:pPr algn="just" rtl="1"/>
            <a:r>
              <a:rPr lang="ar-SA" sz="2400" b="1" dirty="0" smtClean="0">
                <a:solidFill>
                  <a:srgbClr val="C00000"/>
                </a:solidFill>
                <a:latin typeface="Times New Roman" panose="02020603050405020304" pitchFamily="18" charset="0"/>
                <a:cs typeface="Times New Roman" panose="02020603050405020304" pitchFamily="18" charset="0"/>
              </a:rPr>
              <a:t>توجه: </a:t>
            </a:r>
            <a:r>
              <a:rPr lang="ar-SA" sz="2400" b="1" dirty="0" smtClean="0">
                <a:latin typeface="Times New Roman" panose="02020603050405020304" pitchFamily="18" charset="0"/>
                <a:cs typeface="Times New Roman" panose="02020603050405020304" pitchFamily="18" charset="0"/>
              </a:rPr>
              <a:t>هماهنگي، همسويي و تعادل تعداد فرضيه ها با سوالات پژوهش بسيار لازم است</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400" b="1" dirty="0" smtClean="0">
                <a:solidFill>
                  <a:srgbClr val="C00000"/>
                </a:solidFill>
                <a:latin typeface="Times New Roman" panose="02020603050405020304" pitchFamily="18" charset="0"/>
                <a:cs typeface="Times New Roman" panose="02020603050405020304" pitchFamily="18" charset="0"/>
              </a:rPr>
              <a:t>براي مثال، </a:t>
            </a:r>
            <a:r>
              <a:rPr lang="ar-SA" sz="2400" b="1" dirty="0" smtClean="0">
                <a:latin typeface="Times New Roman" panose="02020603050405020304" pitchFamily="18" charset="0"/>
                <a:cs typeface="Times New Roman" panose="02020603050405020304" pitchFamily="18" charset="0"/>
              </a:rPr>
              <a:t>يك فرضیه ساده این است که بگوییم:</a:t>
            </a:r>
            <a:endParaRPr lang="fa-IR" sz="2400" b="1" dirty="0" smtClean="0">
              <a:latin typeface="Times New Roman" panose="02020603050405020304" pitchFamily="18" charset="0"/>
              <a:cs typeface="Times New Roman" panose="02020603050405020304" pitchFamily="18" charset="0"/>
            </a:endParaRPr>
          </a:p>
          <a:p>
            <a:pPr algn="just" rtl="1"/>
            <a:r>
              <a:rPr lang="ar-SA" sz="2400" b="1" dirty="0" smtClean="0">
                <a:latin typeface="Times New Roman" panose="02020603050405020304" pitchFamily="18" charset="0"/>
                <a:cs typeface="Times New Roman" panose="02020603050405020304" pitchFamily="18" charset="0"/>
              </a:rPr>
              <a:t> میزان سواد با تعداد اولاد رابطه دارد یا تعداد خودروها در میزان آلودگی هوا اثر دارد</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400" b="1" dirty="0" smtClean="0">
                <a:solidFill>
                  <a:srgbClr val="C00000"/>
                </a:solidFill>
                <a:latin typeface="Times New Roman" panose="02020603050405020304" pitchFamily="18" charset="0"/>
                <a:cs typeface="Times New Roman" panose="02020603050405020304" pitchFamily="18" charset="0"/>
              </a:rPr>
              <a:t>توجه: </a:t>
            </a:r>
            <a:r>
              <a:rPr lang="ar-SA" sz="2400" b="1" dirty="0" smtClean="0">
                <a:latin typeface="Times New Roman" panose="02020603050405020304" pitchFamily="18" charset="0"/>
                <a:cs typeface="Times New Roman" panose="02020603050405020304" pitchFamily="18" charset="0"/>
              </a:rPr>
              <a:t>صحت(تایید) یا عدم صحت فرضیه (رد) در محک آزمایش و مطالعه و تحقیق تعیین می شود، لذا پژوهشگر حق ندارد از قبل و بطور جانبدارانه در پی تأييد آن باشد و بايد بداند رد یا تأیید فرضیه هیچ گونه اثر منفی برای پژوهش و پژوهشگر ندارد</a:t>
            </a:r>
            <a:r>
              <a:rPr lang="fa-IR"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4" name="Rectangle 3"/>
          <p:cNvSpPr/>
          <p:nvPr/>
        </p:nvSpPr>
        <p:spPr>
          <a:xfrm>
            <a:off x="1066800" y="667831"/>
            <a:ext cx="6934200" cy="523220"/>
          </a:xfrm>
          <a:prstGeom prst="rect">
            <a:avLst/>
          </a:prstGeom>
          <a:solidFill>
            <a:srgbClr val="002060"/>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فرضیه</a:t>
            </a:r>
            <a:endParaRPr lang="en-US" sz="2800" b="1" dirty="0" smtClean="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C0D1D73E-0F27-489D-81AF-3605CAC7BF74}" type="slidenum">
              <a:rPr lang="en-US" smtClean="0"/>
              <a:t>25</a:t>
            </a:fld>
            <a:endParaRPr lang="en-US"/>
          </a:p>
        </p:txBody>
      </p:sp>
    </p:spTree>
    <p:extLst>
      <p:ext uri="{BB962C8B-B14F-4D97-AF65-F5344CB8AC3E}">
        <p14:creationId xmlns:p14="http://schemas.microsoft.com/office/powerpoint/2010/main" val="255840534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997839"/>
            <a:ext cx="6934200" cy="3046988"/>
          </a:xfrm>
          <a:prstGeom prst="rect">
            <a:avLst/>
          </a:prstGeom>
        </p:spPr>
        <p:txBody>
          <a:bodyPr wrap="square">
            <a:spAutoFit/>
          </a:bodyPr>
          <a:lstStyle/>
          <a:p>
            <a:pPr algn="just" rtl="1"/>
            <a:r>
              <a:rPr lang="en-US" sz="2400" b="1" dirty="0">
                <a:latin typeface="Times New Roman" panose="02020603050405020304" pitchFamily="18" charset="0"/>
                <a:cs typeface="Times New Roman" panose="02020603050405020304" pitchFamily="18" charset="0"/>
              </a:rPr>
              <a:t/>
            </a:r>
            <a:br>
              <a:rPr lang="en-US" sz="2400" b="1" dirty="0">
                <a:latin typeface="Times New Roman" panose="02020603050405020304" pitchFamily="18" charset="0"/>
                <a:cs typeface="Times New Roman" panose="02020603050405020304" pitchFamily="18" charset="0"/>
              </a:rPr>
            </a:br>
            <a:r>
              <a:rPr lang="ar-SA" sz="2400" b="1" dirty="0">
                <a:latin typeface="Times New Roman" panose="02020603050405020304" pitchFamily="18" charset="0"/>
                <a:cs typeface="Times New Roman" panose="02020603050405020304" pitchFamily="18" charset="0"/>
              </a:rPr>
              <a:t>يكي از اركان تحقيق و يا پژوهش كه در پروپوزال مطرح مي شود، تعيين نوع تحقيق و مراحل انجام آن است. در اين مورد محقق ضمن اشاره به نوع تحقيق، مراحل انجام آن را شامل: </a:t>
            </a:r>
            <a:r>
              <a:rPr lang="ar-SA" sz="2400" b="1" dirty="0">
                <a:solidFill>
                  <a:schemeClr val="bg2">
                    <a:lumMod val="50000"/>
                  </a:schemeClr>
                </a:solidFill>
                <a:latin typeface="Times New Roman" panose="02020603050405020304" pitchFamily="18" charset="0"/>
                <a:cs typeface="Times New Roman" panose="02020603050405020304" pitchFamily="18" charset="0"/>
              </a:rPr>
              <a:t>ابزار گردآوري داده ها، روش گردآوري اطلاعات، جامعه آماري و حجم نمونه ، روش انتخاب نمونه از جامعه آماری، ابزار تجزیه و تحلیل داده ها و بالاخره روش هاي تجزيه و تحليل داده ها( روش های تحلیل کیفی و کمی)</a:t>
            </a:r>
            <a:r>
              <a:rPr lang="ar-SA" sz="2400" b="1" dirty="0">
                <a:latin typeface="Times New Roman" panose="02020603050405020304" pitchFamily="18" charset="0"/>
                <a:cs typeface="Times New Roman" panose="02020603050405020304" pitchFamily="18" charset="0"/>
              </a:rPr>
              <a:t> را توضیح می دهد</a:t>
            </a:r>
            <a:r>
              <a:rPr lang="en-US" sz="2400" b="1" dirty="0">
                <a:latin typeface="Times New Roman" panose="02020603050405020304" pitchFamily="18" charset="0"/>
                <a:cs typeface="Times New Roman" panose="02020603050405020304" pitchFamily="18" charset="0"/>
              </a:rPr>
              <a:t>.</a:t>
            </a:r>
          </a:p>
        </p:txBody>
      </p:sp>
      <p:sp>
        <p:nvSpPr>
          <p:cNvPr id="3" name="Rectangle 2"/>
          <p:cNvSpPr/>
          <p:nvPr/>
        </p:nvSpPr>
        <p:spPr>
          <a:xfrm>
            <a:off x="1066800" y="667831"/>
            <a:ext cx="6934200" cy="523220"/>
          </a:xfrm>
          <a:prstGeom prst="rect">
            <a:avLst/>
          </a:prstGeom>
          <a:solidFill>
            <a:schemeClr val="bg2">
              <a:lumMod val="50000"/>
            </a:schemeClr>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روش و مراحل تحقیق</a:t>
            </a:r>
            <a:endParaRPr lang="en-US" sz="2800" b="1"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0D1D73E-0F27-489D-81AF-3605CAC7BF74}" type="slidenum">
              <a:rPr lang="en-US" smtClean="0"/>
              <a:t>26</a:t>
            </a:fld>
            <a:endParaRPr lang="en-US"/>
          </a:p>
        </p:txBody>
      </p:sp>
    </p:spTree>
    <p:extLst>
      <p:ext uri="{BB962C8B-B14F-4D97-AF65-F5344CB8AC3E}">
        <p14:creationId xmlns:p14="http://schemas.microsoft.com/office/powerpoint/2010/main" val="41164835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997839"/>
            <a:ext cx="6934200" cy="3108543"/>
          </a:xfrm>
          <a:prstGeom prst="rect">
            <a:avLst/>
          </a:prstGeom>
        </p:spPr>
        <p:txBody>
          <a:bodyPr wrap="square">
            <a:spAutoFit/>
          </a:bodyPr>
          <a:lstStyle/>
          <a:p>
            <a:pPr algn="just" rtl="1"/>
            <a:r>
              <a:rPr lang="ar-SA" sz="2800" b="1" dirty="0" smtClean="0">
                <a:solidFill>
                  <a:srgbClr val="C00000"/>
                </a:solidFill>
                <a:latin typeface="Times New Roman" panose="02020603050405020304" pitchFamily="18" charset="0"/>
                <a:cs typeface="Times New Roman" panose="02020603050405020304" pitchFamily="18" charset="0"/>
              </a:rPr>
              <a:t>ابزار گرد آوري داده ها </a:t>
            </a:r>
            <a:endParaRPr lang="fa-IR" sz="2800" b="1" dirty="0" smtClean="0">
              <a:solidFill>
                <a:srgbClr val="C00000"/>
              </a:solidFill>
              <a:latin typeface="Times New Roman" panose="02020603050405020304" pitchFamily="18" charset="0"/>
              <a:cs typeface="Times New Roman" panose="02020603050405020304" pitchFamily="18" charset="0"/>
            </a:endParaRPr>
          </a:p>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400" b="1" dirty="0" smtClean="0">
                <a:latin typeface="Times New Roman" panose="02020603050405020304" pitchFamily="18" charset="0"/>
                <a:cs typeface="Times New Roman" panose="02020603050405020304" pitchFamily="18" charset="0"/>
              </a:rPr>
              <a:t>پژوهشگر گاه جهت بدست آوردن اطلاعات به مدارك و اسناد معتبر و موثق ( كتب، منابع آماري و...) مراجعه مي كند كه اين منابع را دست دوم </a:t>
            </a:r>
            <a:r>
              <a:rPr lang="en-US" sz="2400" b="1" dirty="0" smtClean="0">
                <a:latin typeface="Times New Roman" panose="02020603050405020304" pitchFamily="18" charset="0"/>
                <a:cs typeface="Times New Roman" panose="02020603050405020304" pitchFamily="18" charset="0"/>
              </a:rPr>
              <a:t>(second-hand) </a:t>
            </a:r>
            <a:r>
              <a:rPr lang="ar-SA" sz="2400" b="1" dirty="0" smtClean="0">
                <a:latin typeface="Times New Roman" panose="02020603050405020304" pitchFamily="18" charset="0"/>
                <a:cs typeface="Times New Roman" panose="02020603050405020304" pitchFamily="18" charset="0"/>
              </a:rPr>
              <a:t>مي نامند و گاهي نيز به منابعي نياز دارد كه در دسترس پژوهشگر نيست و يا به روز نيست، كه در اين جا به گرد آوري اطلاعات از طريق ميداني</a:t>
            </a:r>
            <a:r>
              <a:rPr lang="en-US" sz="2400" b="1" dirty="0" smtClean="0">
                <a:latin typeface="Times New Roman" panose="02020603050405020304" pitchFamily="18" charset="0"/>
                <a:cs typeface="Times New Roman" panose="02020603050405020304" pitchFamily="18" charset="0"/>
              </a:rPr>
              <a:t> (survey) </a:t>
            </a:r>
            <a:r>
              <a:rPr lang="ar-SA" sz="2400" b="1" dirty="0" smtClean="0">
                <a:latin typeface="Times New Roman" panose="02020603050405020304" pitchFamily="18" charset="0"/>
                <a:cs typeface="Times New Roman" panose="02020603050405020304" pitchFamily="18" charset="0"/>
              </a:rPr>
              <a:t>يعني تهيه پرسشنامه ، مصاحبه و مشاهده نيازدارد</a:t>
            </a:r>
            <a:r>
              <a:rPr lang="fa-IR"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066800" y="667831"/>
            <a:ext cx="6934200" cy="523220"/>
          </a:xfrm>
          <a:prstGeom prst="rect">
            <a:avLst/>
          </a:prstGeom>
          <a:solidFill>
            <a:schemeClr val="bg2">
              <a:lumMod val="50000"/>
            </a:schemeClr>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روش و مراحل تحقیق</a:t>
            </a:r>
            <a:endParaRPr lang="en-US" sz="2800" b="1"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0D1D73E-0F27-489D-81AF-3605CAC7BF74}" type="slidenum">
              <a:rPr lang="en-US" smtClean="0"/>
              <a:t>27</a:t>
            </a:fld>
            <a:endParaRPr lang="en-US"/>
          </a:p>
        </p:txBody>
      </p:sp>
    </p:spTree>
    <p:extLst>
      <p:ext uri="{BB962C8B-B14F-4D97-AF65-F5344CB8AC3E}">
        <p14:creationId xmlns:p14="http://schemas.microsoft.com/office/powerpoint/2010/main" val="12826670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2133600"/>
            <a:ext cx="6705600" cy="3108543"/>
          </a:xfrm>
          <a:prstGeom prst="rect">
            <a:avLst/>
          </a:prstGeom>
        </p:spPr>
        <p:txBody>
          <a:bodyPr wrap="square">
            <a:spAutoFit/>
          </a:bodyPr>
          <a:lstStyle/>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800" b="1" dirty="0" smtClean="0">
                <a:solidFill>
                  <a:srgbClr val="C00000"/>
                </a:solidFill>
                <a:latin typeface="Times New Roman" panose="02020603050405020304" pitchFamily="18" charset="0"/>
                <a:cs typeface="Times New Roman" panose="02020603050405020304" pitchFamily="18" charset="0"/>
              </a:rPr>
              <a:t>ابزار تحليل داده ها </a:t>
            </a:r>
            <a:endParaRPr lang="fa-IR" sz="2800" b="1" dirty="0" smtClean="0">
              <a:solidFill>
                <a:srgbClr val="C00000"/>
              </a:solidFill>
              <a:latin typeface="Times New Roman" panose="02020603050405020304" pitchFamily="18" charset="0"/>
              <a:cs typeface="Times New Roman" panose="02020603050405020304" pitchFamily="18" charset="0"/>
            </a:endParaRPr>
          </a:p>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400" b="1" dirty="0" smtClean="0">
                <a:latin typeface="Times New Roman" panose="02020603050405020304" pitchFamily="18" charset="0"/>
                <a:cs typeface="Times New Roman" panose="02020603050405020304" pitchFamily="18" charset="0"/>
              </a:rPr>
              <a:t>در تهيه جداول، تدوين نمودارها، فرآوري ، دسته بندي ، استخراج و تحليل بهتر داده ها از انواع نرم افزار هاي كامپيوتري چون</a:t>
            </a:r>
            <a:r>
              <a:rPr lang="fa-IR" sz="2400" b="1"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 </a:t>
            </a:r>
            <a:r>
              <a:rPr lang="en-US" sz="2400" b="1" dirty="0" err="1" smtClean="0">
                <a:latin typeface="Times New Roman" panose="02020603050405020304" pitchFamily="18" charset="0"/>
                <a:cs typeface="Times New Roman" panose="02020603050405020304" pitchFamily="18" charset="0"/>
              </a:rPr>
              <a:t>Spss</a:t>
            </a:r>
            <a:r>
              <a:rPr lang="ar-SA" sz="2400" b="1"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excel</a:t>
            </a:r>
            <a:r>
              <a:rPr lang="ar-SA" sz="2400" b="1"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 GIS</a:t>
            </a:r>
            <a:r>
              <a:rPr lang="ar-SA" sz="2400" b="1" dirty="0" smtClean="0">
                <a:latin typeface="Times New Roman" panose="02020603050405020304" pitchFamily="18" charset="0"/>
                <a:cs typeface="Times New Roman" panose="02020603050405020304" pitchFamily="18" charset="0"/>
              </a:rPr>
              <a:t>و... استفاده مي شود</a:t>
            </a:r>
            <a:r>
              <a:rPr lang="en-US" sz="2400" b="1" dirty="0" smtClean="0">
                <a:latin typeface="Times New Roman" panose="02020603050405020304" pitchFamily="18" charset="0"/>
                <a:cs typeface="Times New Roman" panose="02020603050405020304" pitchFamily="18" charset="0"/>
              </a:rPr>
              <a:t>. </a:t>
            </a:r>
            <a:endParaRPr lang="fa-IR" sz="2400" b="1" dirty="0" smtClean="0">
              <a:latin typeface="Times New Roman" panose="02020603050405020304" pitchFamily="18" charset="0"/>
              <a:cs typeface="Times New Roman" panose="02020603050405020304" pitchFamily="18" charset="0"/>
            </a:endParaRPr>
          </a:p>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066800" y="667831"/>
            <a:ext cx="6934200" cy="523220"/>
          </a:xfrm>
          <a:prstGeom prst="rect">
            <a:avLst/>
          </a:prstGeom>
          <a:solidFill>
            <a:schemeClr val="bg2">
              <a:lumMod val="50000"/>
            </a:schemeClr>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روش و مراحل تحقیق</a:t>
            </a:r>
            <a:endParaRPr lang="en-US" sz="2800" b="1"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0D1D73E-0F27-489D-81AF-3605CAC7BF74}" type="slidenum">
              <a:rPr lang="en-US" smtClean="0"/>
              <a:t>28</a:t>
            </a:fld>
            <a:endParaRPr lang="en-US"/>
          </a:p>
        </p:txBody>
      </p:sp>
    </p:spTree>
    <p:extLst>
      <p:ext uri="{BB962C8B-B14F-4D97-AF65-F5344CB8AC3E}">
        <p14:creationId xmlns:p14="http://schemas.microsoft.com/office/powerpoint/2010/main" val="2117165433"/>
      </p:ext>
    </p:extLst>
  </p:cSld>
  <p:clrMapOvr>
    <a:masterClrMapping/>
  </p:clrMapOvr>
  <p:transition spd="slow">
    <p:wheel spokes="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981200"/>
            <a:ext cx="6934200" cy="2369880"/>
          </a:xfrm>
          <a:prstGeom prst="rect">
            <a:avLst/>
          </a:prstGeom>
        </p:spPr>
        <p:txBody>
          <a:bodyPr wrap="square">
            <a:spAutoFit/>
          </a:bodyPr>
          <a:lstStyle/>
          <a:p>
            <a:pPr algn="r"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800" b="1" dirty="0" smtClean="0">
                <a:solidFill>
                  <a:srgbClr val="C00000"/>
                </a:solidFill>
                <a:latin typeface="Times New Roman" panose="02020603050405020304" pitchFamily="18" charset="0"/>
                <a:cs typeface="Times New Roman" panose="02020603050405020304" pitchFamily="18" charset="0"/>
              </a:rPr>
              <a:t>روش هاي تجزيه و تحليل داده ها </a:t>
            </a:r>
            <a:endParaRPr lang="en-US" sz="2800" b="1" dirty="0" smtClean="0">
              <a:solidFill>
                <a:srgbClr val="C00000"/>
              </a:solidFill>
              <a:latin typeface="Times New Roman" panose="02020603050405020304" pitchFamily="18" charset="0"/>
              <a:cs typeface="Times New Roman" panose="02020603050405020304" pitchFamily="18" charset="0"/>
            </a:endParaRPr>
          </a:p>
          <a:p>
            <a:pPr algn="r"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400" b="1" dirty="0" smtClean="0">
                <a:latin typeface="Times New Roman" panose="02020603050405020304" pitchFamily="18" charset="0"/>
                <a:cs typeface="Times New Roman" panose="02020603050405020304" pitchFamily="18" charset="0"/>
              </a:rPr>
              <a:t>انواع روش هاي تجزيه و تحليل داده هاعبارتند از روش هاي تحليل كيفي و كمي ( آمار توصيفي و استنباطي</a:t>
            </a:r>
            <a:r>
              <a:rPr lang="en-US" sz="2400" b="1" dirty="0" smtClean="0">
                <a:latin typeface="Times New Roman" panose="02020603050405020304" pitchFamily="18" charset="0"/>
                <a:cs typeface="Times New Roman" panose="02020603050405020304" pitchFamily="18" charset="0"/>
              </a:rPr>
              <a:t> (</a:t>
            </a:r>
            <a:br>
              <a:rPr lang="en-US" sz="2400" b="1" dirty="0" smtClean="0">
                <a:latin typeface="Times New Roman" panose="02020603050405020304" pitchFamily="18" charset="0"/>
                <a:cs typeface="Times New Roman" panose="02020603050405020304" pitchFamily="18" charset="0"/>
              </a:rPr>
            </a:b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066800" y="667831"/>
            <a:ext cx="6934200" cy="523220"/>
          </a:xfrm>
          <a:prstGeom prst="rect">
            <a:avLst/>
          </a:prstGeom>
          <a:solidFill>
            <a:schemeClr val="bg2">
              <a:lumMod val="50000"/>
            </a:schemeClr>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روش و مراحل تحقیق</a:t>
            </a:r>
            <a:endParaRPr lang="en-US" sz="2800" b="1"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0D1D73E-0F27-489D-81AF-3605CAC7BF74}" type="slidenum">
              <a:rPr lang="en-US" smtClean="0"/>
              <a:t>29</a:t>
            </a:fld>
            <a:endParaRPr lang="en-US"/>
          </a:p>
        </p:txBody>
      </p:sp>
    </p:spTree>
    <p:extLst>
      <p:ext uri="{BB962C8B-B14F-4D97-AF65-F5344CB8AC3E}">
        <p14:creationId xmlns:p14="http://schemas.microsoft.com/office/powerpoint/2010/main" val="126888248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43000" y="1371600"/>
            <a:ext cx="7086600" cy="4524315"/>
          </a:xfrm>
          <a:prstGeom prst="rect">
            <a:avLst/>
          </a:prstGeom>
        </p:spPr>
        <p:txBody>
          <a:bodyPr wrap="square">
            <a:spAutoFit/>
          </a:bodyPr>
          <a:lstStyle/>
          <a:p>
            <a:pPr algn="just" rtl="1"/>
            <a:r>
              <a:rPr lang="fa-IR" sz="2400" dirty="0" smtClean="0">
                <a:latin typeface="Times New Roman" panose="02020603050405020304" pitchFamily="18" charset="0"/>
                <a:cs typeface="Times New Roman" panose="02020603050405020304" pitchFamily="18" charset="0"/>
              </a:rPr>
              <a:t>مهم ترين و اصلي ترين بخش يك كار تحقيقي و پژوهشي است.</a:t>
            </a:r>
            <a:r>
              <a:rPr lang="en-US" sz="2400" dirty="0" smtClean="0">
                <a:latin typeface="Times New Roman" panose="02020603050405020304" pitchFamily="18" charset="0"/>
                <a:cs typeface="Times New Roman" panose="02020603050405020304" pitchFamily="18" charset="0"/>
              </a:rPr>
              <a:t> </a:t>
            </a:r>
            <a:r>
              <a:rPr lang="fa-IR" sz="2400" dirty="0" smtClean="0">
                <a:latin typeface="Times New Roman" panose="02020603050405020304" pitchFamily="18" charset="0"/>
                <a:cs typeface="Times New Roman" panose="02020603050405020304" pitchFamily="18" charset="0"/>
              </a:rPr>
              <a:t>پژوهشگري كه قصد تحقيق دارد، ابتدا بايد براي پژوهش مورد نظر خود طرح تحقيق بنويسد. طرح تحقيق در واقع نقشه انجام تحقيق است و راهنماي محقق براي عملياتي كردن و اجراي تحقيق است. چنانچه با دقت و با محاسبات دقيق طراحي گردد</a:t>
            </a:r>
            <a:r>
              <a:rPr lang="en-US" sz="2400" dirty="0" smtClean="0">
                <a:latin typeface="Times New Roman" panose="02020603050405020304" pitchFamily="18" charset="0"/>
                <a:cs typeface="Times New Roman" panose="02020603050405020304" pitchFamily="18" charset="0"/>
              </a:rPr>
              <a:t> </a:t>
            </a:r>
            <a:r>
              <a:rPr lang="fa-IR" sz="2400" dirty="0" smtClean="0">
                <a:latin typeface="Times New Roman" panose="02020603050405020304" pitchFamily="18" charset="0"/>
                <a:cs typeface="Times New Roman" panose="02020603050405020304" pitchFamily="18" charset="0"/>
              </a:rPr>
              <a:t>و </a:t>
            </a:r>
            <a:r>
              <a:rPr lang="fa-IR" sz="2400" dirty="0" smtClean="0">
                <a:solidFill>
                  <a:srgbClr val="C00000"/>
                </a:solidFill>
                <a:latin typeface="Times New Roman" panose="02020603050405020304" pitchFamily="18" charset="0"/>
                <a:cs typeface="Times New Roman" panose="02020603050405020304" pitchFamily="18" charset="0"/>
              </a:rPr>
              <a:t>تمامي اركان و اجزاء پروپوزال به ويژه طرح مساله، اهميت و ارزش تحقيق، تاريخچه مطالعات، اهداف، سوالات، فرضيه ها و روش و مراحل انجام تحقيق را به طور دقيق و كامل تهيه شده باشد، </a:t>
            </a:r>
            <a:r>
              <a:rPr lang="fa-IR" sz="2400" dirty="0" smtClean="0">
                <a:latin typeface="Times New Roman" panose="02020603050405020304" pitchFamily="18" charset="0"/>
                <a:cs typeface="Times New Roman" panose="02020603050405020304" pitchFamily="18" charset="0"/>
              </a:rPr>
              <a:t>پژوهشگر در انجام پژوهش با مشكلاتي از جمله سر درگمي و ابهام روبرو نخواهد شد. به طوري كه گفته مي شود پژوهشگري كه طرح تحقيق خود را به طور دقيق، روشن و كامل نوشته، به نظر مي رسد بيش از 50 درصد رساله يا پايان نامه خود را تهيه كرده است.</a:t>
            </a:r>
            <a:endParaRPr lang="en-US" sz="2400" dirty="0">
              <a:latin typeface="Times New Roman" panose="02020603050405020304" pitchFamily="18" charset="0"/>
              <a:cs typeface="Times New Roman" panose="02020603050405020304" pitchFamily="18" charset="0"/>
            </a:endParaRPr>
          </a:p>
        </p:txBody>
      </p:sp>
      <p:sp>
        <p:nvSpPr>
          <p:cNvPr id="5" name="Rectangle 4"/>
          <p:cNvSpPr/>
          <p:nvPr/>
        </p:nvSpPr>
        <p:spPr>
          <a:xfrm>
            <a:off x="1295400" y="667831"/>
            <a:ext cx="6934200" cy="523220"/>
          </a:xfrm>
          <a:prstGeom prst="rect">
            <a:avLst/>
          </a:prstGeom>
        </p:spPr>
        <p:style>
          <a:lnRef idx="3">
            <a:schemeClr val="lt1"/>
          </a:lnRef>
          <a:fillRef idx="1">
            <a:schemeClr val="accent1"/>
          </a:fillRef>
          <a:effectRef idx="1">
            <a:schemeClr val="accent1"/>
          </a:effectRef>
          <a:fontRef idx="minor">
            <a:schemeClr val="lt1"/>
          </a:fontRef>
        </p:style>
        <p:txBody>
          <a:bodyPr wrap="square">
            <a:spAutoFit/>
          </a:bodyPr>
          <a:lstStyle/>
          <a:p>
            <a:pPr algn="ctr"/>
            <a:r>
              <a:rPr lang="fa-IR" sz="2800" b="1" dirty="0" smtClean="0">
                <a:latin typeface="Times New Roman" panose="02020603050405020304" pitchFamily="18" charset="0"/>
                <a:cs typeface="Times New Roman" panose="02020603050405020304" pitchFamily="18" charset="0"/>
              </a:rPr>
              <a:t>طرح تحقيق</a:t>
            </a:r>
            <a:r>
              <a:rPr lang="en-US" sz="2800" b="1" dirty="0" smtClean="0">
                <a:latin typeface="Times New Roman" panose="02020603050405020304" pitchFamily="18" charset="0"/>
                <a:cs typeface="Times New Roman" panose="02020603050405020304" pitchFamily="18" charset="0"/>
              </a:rPr>
              <a:t> </a:t>
            </a:r>
            <a:r>
              <a:rPr lang="fa-IR" sz="2800" b="1" dirty="0" smtClean="0">
                <a:latin typeface="Times New Roman" panose="02020603050405020304" pitchFamily="18" charset="0"/>
                <a:cs typeface="Times New Roman" panose="02020603050405020304" pitchFamily="18" charset="0"/>
              </a:rPr>
              <a:t> یا </a:t>
            </a:r>
            <a:r>
              <a:rPr lang="en-US" sz="2800" b="1" dirty="0" smtClean="0">
                <a:latin typeface="Times New Roman" panose="02020603050405020304" pitchFamily="18" charset="0"/>
                <a:cs typeface="Times New Roman" panose="02020603050405020304" pitchFamily="18" charset="0"/>
              </a:rPr>
              <a:t>Proposal </a:t>
            </a:r>
            <a:endParaRPr lang="en-US" sz="2800" b="1"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C0D1D73E-0F27-489D-81AF-3605CAC7BF74}" type="slidenum">
              <a:rPr lang="en-US" smtClean="0"/>
              <a:t>3</a:t>
            </a:fld>
            <a:endParaRPr lang="en-US"/>
          </a:p>
        </p:txBody>
      </p:sp>
    </p:spTree>
    <p:extLst>
      <p:ext uri="{BB962C8B-B14F-4D97-AF65-F5344CB8AC3E}">
        <p14:creationId xmlns:p14="http://schemas.microsoft.com/office/powerpoint/2010/main" val="1268530476"/>
      </p:ext>
    </p:extLst>
  </p:cSld>
  <p:clrMapOvr>
    <a:masterClrMapping/>
  </p:clrMapOvr>
  <p:transition spd="slow">
    <p:cove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1676400"/>
            <a:ext cx="7086600" cy="3108543"/>
          </a:xfrm>
          <a:prstGeom prst="rect">
            <a:avLst/>
          </a:prstGeom>
        </p:spPr>
        <p:txBody>
          <a:bodyPr wrap="square">
            <a:spAutoFit/>
          </a:bodyPr>
          <a:lstStyle/>
          <a:p>
            <a:pPr algn="just" rtl="1"/>
            <a:r>
              <a:rPr lang="en-US" sz="2400" b="1" dirty="0" smtClean="0">
                <a:latin typeface="Times New Roman" panose="02020603050405020304" pitchFamily="18" charset="0"/>
                <a:cs typeface="Times New Roman" panose="02020603050405020304" pitchFamily="18" charset="0"/>
              </a:rPr>
              <a:t> </a:t>
            </a:r>
            <a:br>
              <a:rPr lang="en-US" sz="2400" b="1" dirty="0" smtClean="0">
                <a:latin typeface="Times New Roman" panose="02020603050405020304" pitchFamily="18" charset="0"/>
                <a:cs typeface="Times New Roman" panose="02020603050405020304" pitchFamily="18" charset="0"/>
              </a:rPr>
            </a:br>
            <a:r>
              <a:rPr lang="ar-SA" sz="2800" b="1" dirty="0" smtClean="0">
                <a:solidFill>
                  <a:srgbClr val="C00000"/>
                </a:solidFill>
                <a:latin typeface="Times New Roman" panose="02020603050405020304" pitchFamily="18" charset="0"/>
                <a:cs typeface="Times New Roman" panose="02020603050405020304" pitchFamily="18" charset="0"/>
              </a:rPr>
              <a:t>جامعه آماري و حجم نمونه</a:t>
            </a:r>
            <a:endParaRPr lang="en-US" sz="2800" b="1" dirty="0" smtClean="0">
              <a:solidFill>
                <a:srgbClr val="C00000"/>
              </a:solidFill>
              <a:latin typeface="Times New Roman" panose="02020603050405020304" pitchFamily="18" charset="0"/>
              <a:cs typeface="Times New Roman" panose="02020603050405020304" pitchFamily="18" charset="0"/>
            </a:endParaRPr>
          </a:p>
          <a:p>
            <a:pPr algn="just" rtl="1"/>
            <a:r>
              <a:rPr lang="ar-SA" sz="2400" b="1" dirty="0" smtClean="0">
                <a:latin typeface="Times New Roman" panose="02020603050405020304" pitchFamily="18" charset="0"/>
                <a:cs typeface="Times New Roman" panose="02020603050405020304" pitchFamily="18" charset="0"/>
              </a:rPr>
              <a:t> </a:t>
            </a:r>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400" b="1" dirty="0" smtClean="0">
                <a:latin typeface="Times New Roman" panose="02020603050405020304" pitchFamily="18" charset="0"/>
                <a:cs typeface="Times New Roman" panose="02020603050405020304" pitchFamily="18" charset="0"/>
              </a:rPr>
              <a:t>در اين قسمت جامعه آماري مورد نظر مشخص شد، روش تعيين تعداد نمونه به طور شفاف بيان مي شود و نيزبه نحوه انتخاب نمونه ها از جامعه آماري نيز اشاره مي شود</a:t>
            </a:r>
            <a:r>
              <a:rPr lang="en-US" sz="2400" b="1" dirty="0" smtClean="0">
                <a:latin typeface="Times New Roman" panose="02020603050405020304" pitchFamily="18" charset="0"/>
                <a:cs typeface="Times New Roman" panose="02020603050405020304" pitchFamily="18" charset="0"/>
              </a:rPr>
              <a:t>. </a:t>
            </a:r>
          </a:p>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066800" y="667831"/>
            <a:ext cx="6934200" cy="523220"/>
          </a:xfrm>
          <a:prstGeom prst="rect">
            <a:avLst/>
          </a:prstGeom>
          <a:solidFill>
            <a:schemeClr val="bg2">
              <a:lumMod val="50000"/>
            </a:schemeClr>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روش و مراحل تحقیق</a:t>
            </a:r>
            <a:endParaRPr lang="en-US" sz="2800" b="1"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0D1D73E-0F27-489D-81AF-3605CAC7BF74}" type="slidenum">
              <a:rPr lang="en-US" sz="1800" smtClean="0"/>
              <a:t>30</a:t>
            </a:fld>
            <a:endParaRPr lang="en-US" sz="1800" dirty="0"/>
          </a:p>
        </p:txBody>
      </p:sp>
    </p:spTree>
    <p:extLst>
      <p:ext uri="{BB962C8B-B14F-4D97-AF65-F5344CB8AC3E}">
        <p14:creationId xmlns:p14="http://schemas.microsoft.com/office/powerpoint/2010/main" val="3070035543"/>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2272093"/>
            <a:ext cx="7010400" cy="1938992"/>
          </a:xfrm>
          <a:prstGeom prst="rect">
            <a:avLst/>
          </a:prstGeom>
        </p:spPr>
        <p:txBody>
          <a:bodyPr wrap="square">
            <a:spAutoFit/>
          </a:bodyPr>
          <a:lstStyle/>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400" b="1" dirty="0" smtClean="0">
                <a:latin typeface="Times New Roman" panose="02020603050405020304" pitchFamily="18" charset="0"/>
                <a:cs typeface="Times New Roman" panose="02020603050405020304" pitchFamily="18" charset="0"/>
              </a:rPr>
              <a:t>در اين مورد پژوهشگر به گروه ها، سازمان ها و نهاد هاي استفاده كننده از نتايج تحقيق اشاره مي كند</a:t>
            </a:r>
            <a:r>
              <a:rPr lang="en-US" sz="2400" b="1" dirty="0" smtClean="0">
                <a:latin typeface="Times New Roman" panose="02020603050405020304" pitchFamily="18" charset="0"/>
                <a:cs typeface="Times New Roman" panose="02020603050405020304" pitchFamily="18" charset="0"/>
              </a:rPr>
              <a:t>. </a:t>
            </a:r>
            <a:endParaRPr lang="fa-IR" sz="2400" b="1" dirty="0" smtClean="0">
              <a:latin typeface="Times New Roman" panose="02020603050405020304" pitchFamily="18" charset="0"/>
              <a:cs typeface="Times New Roman" panose="02020603050405020304" pitchFamily="18" charset="0"/>
            </a:endParaRPr>
          </a:p>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endParaRPr lang="en-US" sz="2400" b="1" dirty="0">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C0D1D73E-0F27-489D-81AF-3605CAC7BF74}" type="slidenum">
              <a:rPr lang="en-US" smtClean="0"/>
              <a:t>31</a:t>
            </a:fld>
            <a:endParaRPr lang="en-US"/>
          </a:p>
        </p:txBody>
      </p:sp>
      <p:sp>
        <p:nvSpPr>
          <p:cNvPr id="4" name="Rectangle 3"/>
          <p:cNvSpPr/>
          <p:nvPr/>
        </p:nvSpPr>
        <p:spPr>
          <a:xfrm>
            <a:off x="1066800" y="667831"/>
            <a:ext cx="6934200" cy="523220"/>
          </a:xfrm>
          <a:prstGeom prst="rect">
            <a:avLst/>
          </a:prstGeom>
          <a:solidFill>
            <a:schemeClr val="tx2">
              <a:lumMod val="40000"/>
              <a:lumOff val="60000"/>
            </a:schemeClr>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کاربرد نتایج </a:t>
            </a:r>
            <a:r>
              <a:rPr lang="ar-SA" sz="2800" b="1" dirty="0" smtClean="0">
                <a:latin typeface="Times New Roman" panose="02020603050405020304" pitchFamily="18" charset="0"/>
                <a:cs typeface="Times New Roman" panose="02020603050405020304" pitchFamily="18" charset="0"/>
              </a:rPr>
              <a:t>تحقیق</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9598553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600200"/>
            <a:ext cx="6934200" cy="4524315"/>
          </a:xfrm>
          <a:prstGeom prst="rect">
            <a:avLst/>
          </a:prstGeom>
        </p:spPr>
        <p:txBody>
          <a:bodyPr wrap="square">
            <a:spAutoFit/>
          </a:bodyPr>
          <a:lstStyle/>
          <a:p>
            <a:pPr algn="just" rtl="1"/>
            <a:r>
              <a:rPr lang="en-US" sz="2400" b="1" dirty="0" smtClean="0">
                <a:latin typeface="Times New Roman" panose="02020603050405020304" pitchFamily="18" charset="0"/>
                <a:cs typeface="Times New Roman" panose="02020603050405020304" pitchFamily="18" charset="0"/>
              </a:rPr>
              <a:t/>
            </a:r>
            <a:br>
              <a:rPr lang="en-US" sz="2400" b="1" dirty="0" smtClean="0">
                <a:latin typeface="Times New Roman" panose="02020603050405020304" pitchFamily="18" charset="0"/>
                <a:cs typeface="Times New Roman" panose="02020603050405020304" pitchFamily="18" charset="0"/>
              </a:rPr>
            </a:br>
            <a:r>
              <a:rPr lang="ar-SA" sz="2400" b="1" dirty="0" smtClean="0">
                <a:latin typeface="Times New Roman" panose="02020603050405020304" pitchFamily="18" charset="0"/>
                <a:cs typeface="Times New Roman" panose="02020603050405020304" pitchFamily="18" charset="0"/>
              </a:rPr>
              <a:t>در اين مورد محقق با بيان محدوديت هايي كه سر راه تحقيق است، به خواننده پيام مي دهد كه در مورد فرايند تحقيق قضاوت عادلانه اي داشته باشد</a:t>
            </a:r>
            <a:r>
              <a:rPr lang="en-US" sz="2400" b="1" dirty="0" smtClean="0">
                <a:latin typeface="Times New Roman" panose="02020603050405020304" pitchFamily="18" charset="0"/>
                <a:cs typeface="Times New Roman" panose="02020603050405020304" pitchFamily="18" charset="0"/>
              </a:rPr>
              <a:t>.</a:t>
            </a:r>
            <a:endParaRPr lang="fa-IR" sz="2400" b="1" dirty="0" smtClean="0">
              <a:latin typeface="Times New Roman" panose="02020603050405020304" pitchFamily="18" charset="0"/>
              <a:cs typeface="Times New Roman" panose="02020603050405020304" pitchFamily="18" charset="0"/>
            </a:endParaRPr>
          </a:p>
          <a:p>
            <a:pPr algn="just" rtl="1"/>
            <a:r>
              <a:rPr lang="ar-SA" sz="2400" b="1" dirty="0" smtClean="0">
                <a:solidFill>
                  <a:srgbClr val="C00000"/>
                </a:solidFill>
                <a:latin typeface="Times New Roman" panose="02020603050405020304" pitchFamily="18" charset="0"/>
                <a:cs typeface="Times New Roman" panose="02020603050405020304" pitchFamily="18" charset="0"/>
              </a:rPr>
              <a:t>محدوديت هاي احتمالي </a:t>
            </a:r>
            <a:r>
              <a:rPr lang="fa-IR" sz="2400" b="1" dirty="0" smtClean="0">
                <a:solidFill>
                  <a:srgbClr val="C00000"/>
                </a:solidFill>
                <a:latin typeface="Times New Roman" panose="02020603050405020304" pitchFamily="18" charset="0"/>
                <a:cs typeface="Times New Roman" panose="02020603050405020304" pitchFamily="18" charset="0"/>
              </a:rPr>
              <a:t>:</a:t>
            </a:r>
          </a:p>
          <a:p>
            <a:pPr marL="342900" indent="-342900" algn="just" rtl="1">
              <a:buClr>
                <a:srgbClr val="FF0000"/>
              </a:buClr>
              <a:buFont typeface="Arial" panose="020B0604020202020204" pitchFamily="34" charset="0"/>
              <a:buChar char="•"/>
            </a:pPr>
            <a:r>
              <a:rPr lang="en-US" sz="2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ar-SA" sz="2400" b="1" dirty="0" smtClean="0">
                <a:solidFill>
                  <a:schemeClr val="accent4">
                    <a:lumMod val="50000"/>
                  </a:schemeClr>
                </a:solidFill>
                <a:latin typeface="Times New Roman" panose="02020603050405020304" pitchFamily="18" charset="0"/>
                <a:cs typeface="Times New Roman" panose="02020603050405020304" pitchFamily="18" charset="0"/>
              </a:rPr>
              <a:t>كمبود منابع علمي</a:t>
            </a:r>
            <a:endParaRPr lang="fa-IR" sz="2400" b="1" dirty="0" smtClean="0">
              <a:solidFill>
                <a:schemeClr val="accent4">
                  <a:lumMod val="50000"/>
                </a:schemeClr>
              </a:solidFill>
              <a:latin typeface="Times New Roman" panose="02020603050405020304" pitchFamily="18" charset="0"/>
              <a:cs typeface="Times New Roman" panose="02020603050405020304" pitchFamily="18" charset="0"/>
            </a:endParaRPr>
          </a:p>
          <a:p>
            <a:pPr marL="342900" indent="-342900" algn="just" rtl="1">
              <a:buClr>
                <a:srgbClr val="FF0000"/>
              </a:buClr>
              <a:buFont typeface="Arial" panose="020B0604020202020204" pitchFamily="34" charset="0"/>
              <a:buChar char="•"/>
            </a:pPr>
            <a:r>
              <a:rPr lang="ar-SA" sz="2400" b="1" dirty="0" smtClean="0">
                <a:solidFill>
                  <a:schemeClr val="accent4">
                    <a:lumMod val="50000"/>
                  </a:schemeClr>
                </a:solidFill>
                <a:latin typeface="Times New Roman" panose="02020603050405020304" pitchFamily="18" charset="0"/>
                <a:cs typeface="Times New Roman" panose="02020603050405020304" pitchFamily="18" charset="0"/>
              </a:rPr>
              <a:t>كمبود منابع مالي </a:t>
            </a:r>
            <a:endParaRPr lang="fa-IR" sz="2400" b="1" dirty="0">
              <a:solidFill>
                <a:schemeClr val="accent4">
                  <a:lumMod val="50000"/>
                </a:schemeClr>
              </a:solidFill>
              <a:latin typeface="Times New Roman" panose="02020603050405020304" pitchFamily="18" charset="0"/>
              <a:cs typeface="Times New Roman" panose="02020603050405020304" pitchFamily="18" charset="0"/>
            </a:endParaRPr>
          </a:p>
          <a:p>
            <a:pPr marL="342900" indent="-342900" algn="just" rtl="1">
              <a:buClr>
                <a:srgbClr val="FF0000"/>
              </a:buClr>
              <a:buFont typeface="Arial" panose="020B0604020202020204" pitchFamily="34" charset="0"/>
              <a:buChar char="•"/>
            </a:pPr>
            <a:r>
              <a:rPr lang="ar-SA" sz="2400" b="1" dirty="0" smtClean="0">
                <a:solidFill>
                  <a:schemeClr val="accent4">
                    <a:lumMod val="50000"/>
                  </a:schemeClr>
                </a:solidFill>
                <a:latin typeface="Times New Roman" panose="02020603050405020304" pitchFamily="18" charset="0"/>
                <a:cs typeface="Times New Roman" panose="02020603050405020304" pitchFamily="18" charset="0"/>
              </a:rPr>
              <a:t>ضعف همكاري سازمان ها و نهاد ها</a:t>
            </a:r>
            <a:endParaRPr lang="fa-IR" sz="2400" b="1" dirty="0">
              <a:solidFill>
                <a:schemeClr val="accent4">
                  <a:lumMod val="50000"/>
                </a:schemeClr>
              </a:solidFill>
              <a:latin typeface="Times New Roman" panose="02020603050405020304" pitchFamily="18" charset="0"/>
              <a:cs typeface="Times New Roman" panose="02020603050405020304" pitchFamily="18" charset="0"/>
            </a:endParaRPr>
          </a:p>
          <a:p>
            <a:pPr marL="342900" indent="-342900" algn="just" rtl="1">
              <a:buClr>
                <a:srgbClr val="FF0000"/>
              </a:buClr>
              <a:buFont typeface="Arial" panose="020B0604020202020204" pitchFamily="34" charset="0"/>
              <a:buChar char="•"/>
            </a:pPr>
            <a:r>
              <a:rPr lang="ar-SA" sz="2400" b="1" dirty="0" smtClean="0">
                <a:solidFill>
                  <a:schemeClr val="accent4">
                    <a:lumMod val="50000"/>
                  </a:schemeClr>
                </a:solidFill>
                <a:latin typeface="Times New Roman" panose="02020603050405020304" pitchFamily="18" charset="0"/>
                <a:cs typeface="Times New Roman" panose="02020603050405020304" pitchFamily="18" charset="0"/>
              </a:rPr>
              <a:t>گرفتاري هاي شخصي محقق</a:t>
            </a:r>
            <a:endParaRPr lang="fa-IR" sz="2400" b="1" dirty="0" smtClean="0">
              <a:solidFill>
                <a:schemeClr val="accent4">
                  <a:lumMod val="50000"/>
                </a:schemeClr>
              </a:solidFill>
              <a:latin typeface="Times New Roman" panose="02020603050405020304" pitchFamily="18" charset="0"/>
              <a:cs typeface="Times New Roman" panose="02020603050405020304" pitchFamily="18" charset="0"/>
            </a:endParaRPr>
          </a:p>
          <a:p>
            <a:pPr marL="342900" indent="-342900" algn="just" rtl="1">
              <a:buClr>
                <a:srgbClr val="FF0000"/>
              </a:buClr>
              <a:buFont typeface="Arial" panose="020B0604020202020204" pitchFamily="34" charset="0"/>
              <a:buChar char="•"/>
            </a:pPr>
            <a:r>
              <a:rPr lang="en-US" sz="2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ar-SA" sz="2400" b="1" dirty="0" smtClean="0">
                <a:solidFill>
                  <a:schemeClr val="accent4">
                    <a:lumMod val="50000"/>
                  </a:schemeClr>
                </a:solidFill>
                <a:latin typeface="Times New Roman" panose="02020603050405020304" pitchFamily="18" charset="0"/>
                <a:cs typeface="Times New Roman" panose="02020603050405020304" pitchFamily="18" charset="0"/>
              </a:rPr>
              <a:t>كمبود زمان در اختيار</a:t>
            </a:r>
            <a:endParaRPr lang="fa-IR" sz="2400" b="1" dirty="0" smtClean="0">
              <a:solidFill>
                <a:schemeClr val="accent4">
                  <a:lumMod val="50000"/>
                </a:schemeClr>
              </a:solidFill>
              <a:latin typeface="Times New Roman" panose="02020603050405020304" pitchFamily="18" charset="0"/>
              <a:cs typeface="Times New Roman" panose="02020603050405020304" pitchFamily="18" charset="0"/>
            </a:endParaRPr>
          </a:p>
          <a:p>
            <a:pPr marL="342900" indent="-342900" algn="just" rtl="1">
              <a:buClr>
                <a:srgbClr val="FF0000"/>
              </a:buClr>
              <a:buFont typeface="Arial" panose="020B0604020202020204" pitchFamily="34" charset="0"/>
              <a:buChar char="•"/>
            </a:pPr>
            <a:r>
              <a:rPr lang="en-US" sz="2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ar-SA" sz="2400" b="1" dirty="0" smtClean="0">
                <a:solidFill>
                  <a:schemeClr val="accent4">
                    <a:lumMod val="50000"/>
                  </a:schemeClr>
                </a:solidFill>
                <a:latin typeface="Times New Roman" panose="02020603050405020304" pitchFamily="18" charset="0"/>
                <a:cs typeface="Times New Roman" panose="02020603050405020304" pitchFamily="18" charset="0"/>
              </a:rPr>
              <a:t>تعداد و متغيرهاي ناخواسته </a:t>
            </a:r>
            <a:endParaRPr lang="fa-IR" sz="2400" b="1" dirty="0" smtClean="0">
              <a:solidFill>
                <a:schemeClr val="accent4">
                  <a:lumMod val="50000"/>
                </a:schemeClr>
              </a:solidFill>
              <a:latin typeface="Times New Roman" panose="02020603050405020304" pitchFamily="18" charset="0"/>
              <a:cs typeface="Times New Roman" panose="02020603050405020304" pitchFamily="18" charset="0"/>
            </a:endParaRPr>
          </a:p>
          <a:p>
            <a:pPr marL="342900" indent="-342900" algn="just" rtl="1">
              <a:buClr>
                <a:srgbClr val="FF0000"/>
              </a:buClr>
              <a:buFont typeface="Arial" panose="020B0604020202020204" pitchFamily="34" charset="0"/>
              <a:buChar char="•"/>
            </a:pPr>
            <a:r>
              <a:rPr lang="en-US" sz="2400" b="1" dirty="0" smtClean="0">
                <a:solidFill>
                  <a:schemeClr val="accent4">
                    <a:lumMod val="50000"/>
                  </a:schemeClr>
                </a:solidFill>
                <a:latin typeface="Times New Roman" panose="02020603050405020304" pitchFamily="18" charset="0"/>
                <a:cs typeface="Times New Roman" panose="02020603050405020304" pitchFamily="18" charset="0"/>
              </a:rPr>
              <a:t> </a:t>
            </a:r>
            <a:r>
              <a:rPr lang="ar-SA" sz="2400" b="1" dirty="0" smtClean="0">
                <a:solidFill>
                  <a:schemeClr val="accent4">
                    <a:lumMod val="50000"/>
                  </a:schemeClr>
                </a:solidFill>
                <a:latin typeface="Times New Roman" panose="02020603050405020304" pitchFamily="18" charset="0"/>
                <a:cs typeface="Times New Roman" panose="02020603050405020304" pitchFamily="18" charset="0"/>
              </a:rPr>
              <a:t>ناهماهنگي اساتيد راهنما</a:t>
            </a:r>
            <a:endParaRPr lang="en-US" sz="2400" b="1" dirty="0">
              <a:solidFill>
                <a:schemeClr val="accent4">
                  <a:lumMod val="50000"/>
                </a:schemeClr>
              </a:solidFill>
              <a:latin typeface="Times New Roman" panose="02020603050405020304" pitchFamily="18" charset="0"/>
              <a:cs typeface="Times New Roman" panose="02020603050405020304" pitchFamily="18" charset="0"/>
            </a:endParaRPr>
          </a:p>
        </p:txBody>
      </p:sp>
      <p:sp>
        <p:nvSpPr>
          <p:cNvPr id="3" name="Slide Number Placeholder 2"/>
          <p:cNvSpPr>
            <a:spLocks noGrp="1"/>
          </p:cNvSpPr>
          <p:nvPr>
            <p:ph type="sldNum" sz="quarter" idx="12"/>
          </p:nvPr>
        </p:nvSpPr>
        <p:spPr/>
        <p:txBody>
          <a:bodyPr/>
          <a:lstStyle/>
          <a:p>
            <a:fld id="{C0D1D73E-0F27-489D-81AF-3605CAC7BF74}" type="slidenum">
              <a:rPr lang="en-US" smtClean="0"/>
              <a:t>32</a:t>
            </a:fld>
            <a:endParaRPr lang="en-US"/>
          </a:p>
        </p:txBody>
      </p:sp>
      <p:sp>
        <p:nvSpPr>
          <p:cNvPr id="4" name="Rectangle 3"/>
          <p:cNvSpPr/>
          <p:nvPr/>
        </p:nvSpPr>
        <p:spPr>
          <a:xfrm>
            <a:off x="1066800" y="667831"/>
            <a:ext cx="6934200" cy="523220"/>
          </a:xfrm>
          <a:prstGeom prst="rect">
            <a:avLst/>
          </a:prstGeom>
          <a:solidFill>
            <a:schemeClr val="accent2">
              <a:lumMod val="50000"/>
            </a:schemeClr>
          </a:solidFill>
        </p:spPr>
        <p:style>
          <a:lnRef idx="3">
            <a:schemeClr val="lt1"/>
          </a:lnRef>
          <a:fillRef idx="1">
            <a:schemeClr val="dk1"/>
          </a:fillRef>
          <a:effectRef idx="1">
            <a:schemeClr val="dk1"/>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محدودیتهای </a:t>
            </a:r>
            <a:r>
              <a:rPr lang="ar-SA" sz="2800" b="1" dirty="0" smtClean="0">
                <a:latin typeface="Times New Roman" panose="02020603050405020304" pitchFamily="18" charset="0"/>
                <a:cs typeface="Times New Roman" panose="02020603050405020304" pitchFamily="18" charset="0"/>
              </a:rPr>
              <a:t>تحقیق</a:t>
            </a:r>
            <a:endParaRPr lang="en-US" sz="28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95654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5516" y="1600200"/>
            <a:ext cx="6946490" cy="3785652"/>
          </a:xfrm>
          <a:prstGeom prst="rect">
            <a:avLst/>
          </a:prstGeom>
        </p:spPr>
        <p:txBody>
          <a:bodyPr wrap="square">
            <a:spAutoFit/>
          </a:bodyPr>
          <a:lstStyle/>
          <a:p>
            <a:pPr algn="just" rtl="1"/>
            <a:r>
              <a:rPr lang="fa-IR" sz="2400" b="1" dirty="0" smtClean="0">
                <a:solidFill>
                  <a:schemeClr val="accent4">
                    <a:lumMod val="75000"/>
                  </a:schemeClr>
                </a:solidFill>
                <a:latin typeface="Times New Roman" panose="02020603050405020304" pitchFamily="18" charset="0"/>
                <a:cs typeface="Times New Roman" panose="02020603050405020304" pitchFamily="18" charset="0"/>
              </a:rPr>
              <a:t>1- </a:t>
            </a:r>
            <a:r>
              <a:rPr lang="ar-SA" sz="2400" b="1" dirty="0" smtClean="0">
                <a:solidFill>
                  <a:schemeClr val="accent4">
                    <a:lumMod val="75000"/>
                  </a:schemeClr>
                </a:solidFill>
                <a:latin typeface="Times New Roman" panose="02020603050405020304" pitchFamily="18" charset="0"/>
                <a:cs typeface="Times New Roman" panose="02020603050405020304" pitchFamily="18" charset="0"/>
              </a:rPr>
              <a:t>تحقیق بنیادی</a:t>
            </a:r>
            <a:endParaRPr lang="fa-IR" sz="2400" b="1" dirty="0" smtClean="0">
              <a:solidFill>
                <a:schemeClr val="accent4">
                  <a:lumMod val="75000"/>
                </a:schemeClr>
              </a:solidFill>
              <a:latin typeface="Times New Roman" panose="02020603050405020304" pitchFamily="18" charset="0"/>
              <a:cs typeface="Times New Roman" panose="02020603050405020304" pitchFamily="18" charset="0"/>
            </a:endParaRPr>
          </a:p>
          <a:p>
            <a:pPr algn="just" rtl="1"/>
            <a:r>
              <a:rPr lang="ar-SA" sz="2400" dirty="0" smtClean="0">
                <a:latin typeface="Times New Roman" panose="02020603050405020304" pitchFamily="18" charset="0"/>
                <a:cs typeface="Times New Roman" panose="02020603050405020304" pitchFamily="18" charset="0"/>
              </a:rPr>
              <a:t>این تحقیق </a:t>
            </a:r>
            <a:r>
              <a:rPr lang="ar-SA" sz="2400" dirty="0">
                <a:latin typeface="Times New Roman" panose="02020603050405020304" pitchFamily="18" charset="0"/>
                <a:cs typeface="Times New Roman" panose="02020603050405020304" pitchFamily="18" charset="0"/>
              </a:rPr>
              <a:t>در پی شناخت و کشف روابط بین پدیده ها و درک اصول و قوانین طبیعی است. این تحقیقات نظریه ها و فرضیه ها را آزمایش می کنند، قوانین علمی را کشف کرده و مرزهای دانش را توسعه می دهند</a:t>
            </a:r>
            <a:r>
              <a:rPr lang="en-US" sz="2400" dirty="0" smtClean="0">
                <a:latin typeface="Times New Roman" panose="02020603050405020304" pitchFamily="18" charset="0"/>
                <a:cs typeface="Times New Roman" panose="02020603050405020304" pitchFamily="18" charset="0"/>
              </a:rPr>
              <a:t>.</a:t>
            </a:r>
            <a:endParaRPr lang="fa-IR" sz="2400" dirty="0" smtClean="0">
              <a:latin typeface="Times New Roman" panose="02020603050405020304" pitchFamily="18" charset="0"/>
              <a:cs typeface="Times New Roman" panose="02020603050405020304" pitchFamily="18" charset="0"/>
            </a:endParaRPr>
          </a:p>
          <a:p>
            <a:pPr algn="just" rtl="1"/>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fa-IR" sz="2400" b="1" dirty="0" smtClean="0">
                <a:solidFill>
                  <a:schemeClr val="accent4">
                    <a:lumMod val="75000"/>
                  </a:schemeClr>
                </a:solidFill>
                <a:latin typeface="Times New Roman" panose="02020603050405020304" pitchFamily="18" charset="0"/>
                <a:cs typeface="Times New Roman" panose="02020603050405020304" pitchFamily="18" charset="0"/>
              </a:rPr>
              <a:t>2- </a:t>
            </a:r>
            <a:r>
              <a:rPr lang="ar-SA" sz="2400" b="1" dirty="0" smtClean="0">
                <a:solidFill>
                  <a:schemeClr val="accent4">
                    <a:lumMod val="75000"/>
                  </a:schemeClr>
                </a:solidFill>
                <a:latin typeface="Times New Roman" panose="02020603050405020304" pitchFamily="18" charset="0"/>
                <a:cs typeface="Times New Roman" panose="02020603050405020304" pitchFamily="18" charset="0"/>
              </a:rPr>
              <a:t>تحقیق کاربردی</a:t>
            </a:r>
            <a:endParaRPr lang="fa-IR" sz="2400" dirty="0" smtClean="0">
              <a:latin typeface="Times New Roman" panose="02020603050405020304" pitchFamily="18" charset="0"/>
              <a:cs typeface="Times New Roman" panose="02020603050405020304" pitchFamily="18" charset="0"/>
            </a:endParaRPr>
          </a:p>
          <a:p>
            <a:pPr algn="just" rtl="1"/>
            <a:r>
              <a:rPr lang="ar-SA" sz="2400" dirty="0">
                <a:latin typeface="Times New Roman" panose="02020603050405020304" pitchFamily="18" charset="0"/>
                <a:cs typeface="Times New Roman" panose="02020603050405020304" pitchFamily="18" charset="0"/>
              </a:rPr>
              <a:t>پژوهشي است كه با استفاده از نتايج تحقيقات بنيادي به منظور بهبود و به كمال رساندن رفتارها، روش‌ها، ابزار‌ها، وسايل، توليدات، ساختارها و الگوهاي مورد استفادة جوامع انساني انجام مي‌شود.</a:t>
            </a:r>
            <a:endParaRPr lang="en-US" sz="2400" u="sng" dirty="0">
              <a:latin typeface="Times New Roman" panose="02020603050405020304" pitchFamily="18" charset="0"/>
              <a:cs typeface="Times New Roman" panose="02020603050405020304" pitchFamily="18" charset="0"/>
            </a:endParaRPr>
          </a:p>
          <a:p>
            <a:pPr algn="just" rtl="1"/>
            <a:endParaRPr lang="en-US" sz="2400" dirty="0">
              <a:latin typeface="Times New Roman" panose="02020603050405020304" pitchFamily="18" charset="0"/>
              <a:cs typeface="Times New Roman" panose="02020603050405020304" pitchFamily="18" charset="0"/>
            </a:endParaRPr>
          </a:p>
        </p:txBody>
      </p:sp>
      <p:sp>
        <p:nvSpPr>
          <p:cNvPr id="5" name="Rectangle 4"/>
          <p:cNvSpPr/>
          <p:nvPr/>
        </p:nvSpPr>
        <p:spPr>
          <a:xfrm>
            <a:off x="1007806" y="667831"/>
            <a:ext cx="6934200" cy="523220"/>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rtl="1"/>
            <a:r>
              <a:rPr lang="ar-SA" sz="2800" b="1" dirty="0" smtClean="0">
                <a:latin typeface="Times New Roman" panose="02020603050405020304" pitchFamily="18" charset="0"/>
                <a:cs typeface="Times New Roman" panose="02020603050405020304" pitchFamily="18" charset="0"/>
              </a:rPr>
              <a:t>انواع تحقیق براساس هدف</a:t>
            </a:r>
            <a:endParaRPr lang="en-US" sz="2800" dirty="0" smtClean="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C0D1D73E-0F27-489D-81AF-3605CAC7BF74}" type="slidenum">
              <a:rPr lang="en-US" smtClean="0"/>
              <a:t>4</a:t>
            </a:fld>
            <a:endParaRPr lang="en-US"/>
          </a:p>
        </p:txBody>
      </p:sp>
    </p:spTree>
    <p:extLst>
      <p:ext uri="{BB962C8B-B14F-4D97-AF65-F5344CB8AC3E}">
        <p14:creationId xmlns:p14="http://schemas.microsoft.com/office/powerpoint/2010/main" val="205829007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828800"/>
            <a:ext cx="6934200" cy="2677656"/>
          </a:xfrm>
          <a:prstGeom prst="rect">
            <a:avLst/>
          </a:prstGeom>
        </p:spPr>
        <p:txBody>
          <a:bodyPr wrap="square">
            <a:spAutoFit/>
          </a:bodyPr>
          <a:lstStyle/>
          <a:p>
            <a:pPr algn="just" rtl="1"/>
            <a:r>
              <a:rPr lang="fa-IR" sz="2400" b="1" dirty="0" smtClean="0">
                <a:solidFill>
                  <a:schemeClr val="accent4">
                    <a:lumMod val="75000"/>
                  </a:schemeClr>
                </a:solidFill>
                <a:latin typeface="Times New Roman" panose="02020603050405020304" pitchFamily="18" charset="0"/>
                <a:cs typeface="Times New Roman" panose="02020603050405020304" pitchFamily="18" charset="0"/>
              </a:rPr>
              <a:t>3- </a:t>
            </a:r>
            <a:r>
              <a:rPr lang="ar-SA" sz="2400" b="1" dirty="0" smtClean="0">
                <a:solidFill>
                  <a:schemeClr val="accent4">
                    <a:lumMod val="75000"/>
                  </a:schemeClr>
                </a:solidFill>
                <a:latin typeface="Times New Roman" panose="02020603050405020304" pitchFamily="18" charset="0"/>
                <a:cs typeface="Times New Roman" panose="02020603050405020304" pitchFamily="18" charset="0"/>
              </a:rPr>
              <a:t>تحقيق</a:t>
            </a:r>
            <a:r>
              <a:rPr lang="fa-IR" sz="2400" b="1" dirty="0" smtClean="0">
                <a:solidFill>
                  <a:schemeClr val="accent4">
                    <a:lumMod val="75000"/>
                  </a:schemeClr>
                </a:solidFill>
                <a:latin typeface="Times New Roman" panose="02020603050405020304" pitchFamily="18" charset="0"/>
                <a:cs typeface="Times New Roman" panose="02020603050405020304" pitchFamily="18" charset="0"/>
              </a:rPr>
              <a:t> </a:t>
            </a:r>
            <a:r>
              <a:rPr lang="ar-SA" sz="2400" b="1" dirty="0" smtClean="0">
                <a:solidFill>
                  <a:schemeClr val="accent4">
                    <a:lumMod val="75000"/>
                  </a:schemeClr>
                </a:solidFill>
                <a:latin typeface="Times New Roman" panose="02020603050405020304" pitchFamily="18" charset="0"/>
                <a:cs typeface="Times New Roman" panose="02020603050405020304" pitchFamily="18" charset="0"/>
              </a:rPr>
              <a:t> </a:t>
            </a:r>
            <a:r>
              <a:rPr lang="fa-IR" sz="2400" b="1" dirty="0" smtClean="0">
                <a:solidFill>
                  <a:schemeClr val="accent4">
                    <a:lumMod val="75000"/>
                  </a:schemeClr>
                </a:solidFill>
                <a:latin typeface="Times New Roman" panose="02020603050405020304" pitchFamily="18" charset="0"/>
                <a:cs typeface="Times New Roman" panose="02020603050405020304" pitchFamily="18" charset="0"/>
              </a:rPr>
              <a:t>نظری</a:t>
            </a:r>
            <a:endParaRPr lang="fa-IR" sz="2400" b="1" dirty="0">
              <a:solidFill>
                <a:schemeClr val="accent4">
                  <a:lumMod val="75000"/>
                </a:schemeClr>
              </a:solidFill>
              <a:latin typeface="Times New Roman" panose="02020603050405020304" pitchFamily="18" charset="0"/>
              <a:cs typeface="Times New Roman" panose="02020603050405020304" pitchFamily="18" charset="0"/>
            </a:endParaRPr>
          </a:p>
          <a:p>
            <a:pPr algn="just" rtl="1"/>
            <a:r>
              <a:rPr lang="ar-SA" sz="2400" dirty="0" smtClean="0">
                <a:latin typeface="Times New Roman" panose="02020603050405020304" pitchFamily="18" charset="0"/>
                <a:cs typeface="Times New Roman" panose="02020603050405020304" pitchFamily="18" charset="0"/>
              </a:rPr>
              <a:t>نوعي </a:t>
            </a:r>
            <a:r>
              <a:rPr lang="ar-SA" sz="2400" dirty="0">
                <a:latin typeface="Times New Roman" panose="02020603050405020304" pitchFamily="18" charset="0"/>
                <a:cs typeface="Times New Roman" panose="02020603050405020304" pitchFamily="18" charset="0"/>
              </a:rPr>
              <a:t>پژوهش بنيادي است و از روش‌هاي استدلال و تحليل عقلاني استفاده مي‌كند و بر </a:t>
            </a:r>
            <a:r>
              <a:rPr lang="ar-SA" sz="2400" dirty="0" smtClean="0">
                <a:latin typeface="Times New Roman" panose="02020603050405020304" pitchFamily="18" charset="0"/>
                <a:cs typeface="Times New Roman" panose="02020603050405020304" pitchFamily="18" charset="0"/>
              </a:rPr>
              <a:t>پاي</a:t>
            </a:r>
            <a:r>
              <a:rPr lang="fa-IR" sz="2400" dirty="0" smtClean="0">
                <a:latin typeface="Times New Roman" panose="02020603050405020304" pitchFamily="18" charset="0"/>
                <a:cs typeface="Times New Roman" panose="02020603050405020304" pitchFamily="18" charset="0"/>
              </a:rPr>
              <a:t>ه</a:t>
            </a:r>
            <a:r>
              <a:rPr lang="ar-SA" sz="2400" dirty="0" smtClean="0">
                <a:latin typeface="Times New Roman" panose="02020603050405020304" pitchFamily="18" charset="0"/>
                <a:cs typeface="Times New Roman" panose="02020603050405020304" pitchFamily="18" charset="0"/>
              </a:rPr>
              <a:t> </a:t>
            </a:r>
            <a:r>
              <a:rPr lang="ar-SA" sz="2400" dirty="0">
                <a:latin typeface="Times New Roman" panose="02020603050405020304" pitchFamily="18" charset="0"/>
                <a:cs typeface="Times New Roman" panose="02020603050405020304" pitchFamily="18" charset="0"/>
              </a:rPr>
              <a:t>مطالعات كتابخانه‌اي انجام مي‌شود</a:t>
            </a:r>
            <a:r>
              <a:rPr lang="ar-SA" sz="2400" dirty="0" smtClean="0">
                <a:latin typeface="Times New Roman" panose="02020603050405020304" pitchFamily="18" charset="0"/>
                <a:cs typeface="Times New Roman" panose="02020603050405020304" pitchFamily="18" charset="0"/>
              </a:rPr>
              <a:t>.</a:t>
            </a:r>
            <a:endParaRPr lang="fa-IR" sz="2400" dirty="0" smtClean="0">
              <a:latin typeface="Times New Roman" panose="02020603050405020304" pitchFamily="18" charset="0"/>
              <a:cs typeface="Times New Roman" panose="02020603050405020304" pitchFamily="18" charset="0"/>
            </a:endParaRPr>
          </a:p>
          <a:p>
            <a:pPr algn="just" rtl="1"/>
            <a:endParaRPr lang="fa-IR" sz="2400" b="1" dirty="0">
              <a:latin typeface="Times New Roman" panose="02020603050405020304" pitchFamily="18" charset="0"/>
              <a:cs typeface="Times New Roman" panose="02020603050405020304" pitchFamily="18" charset="0"/>
            </a:endParaRPr>
          </a:p>
          <a:p>
            <a:pPr algn="just" rtl="1"/>
            <a:r>
              <a:rPr lang="fa-IR" sz="2400" b="1" dirty="0" smtClean="0">
                <a:solidFill>
                  <a:schemeClr val="accent4">
                    <a:lumMod val="75000"/>
                  </a:schemeClr>
                </a:solidFill>
                <a:latin typeface="Times New Roman" panose="02020603050405020304" pitchFamily="18" charset="0"/>
                <a:cs typeface="Times New Roman" panose="02020603050405020304" pitchFamily="18" charset="0"/>
              </a:rPr>
              <a:t>4- </a:t>
            </a:r>
            <a:r>
              <a:rPr lang="ar-SA" sz="2400" b="1" dirty="0" smtClean="0">
                <a:solidFill>
                  <a:schemeClr val="accent4">
                    <a:lumMod val="75000"/>
                  </a:schemeClr>
                </a:solidFill>
                <a:latin typeface="Times New Roman" panose="02020603050405020304" pitchFamily="18" charset="0"/>
                <a:cs typeface="Times New Roman" panose="02020603050405020304" pitchFamily="18" charset="0"/>
              </a:rPr>
              <a:t>تحقيق</a:t>
            </a:r>
            <a:r>
              <a:rPr lang="fa-IR" sz="2400" b="1" dirty="0" smtClean="0">
                <a:solidFill>
                  <a:schemeClr val="accent4">
                    <a:lumMod val="75000"/>
                  </a:schemeClr>
                </a:solidFill>
                <a:latin typeface="Times New Roman" panose="02020603050405020304" pitchFamily="18" charset="0"/>
                <a:cs typeface="Times New Roman" panose="02020603050405020304" pitchFamily="18" charset="0"/>
              </a:rPr>
              <a:t> عملی:</a:t>
            </a:r>
          </a:p>
          <a:p>
            <a:pPr algn="just" rtl="1"/>
            <a:r>
              <a:rPr lang="ar-SA" sz="2400" dirty="0">
                <a:latin typeface="Times New Roman" panose="02020603050405020304" pitchFamily="18" charset="0"/>
                <a:cs typeface="Times New Roman" panose="02020603050405020304" pitchFamily="18" charset="0"/>
              </a:rPr>
              <a:t>پژوهشي است كه با استفاده از نتايج تحقيقات بنيادي و با هدف رفع مسائل و مشكلات جوامع انساني انجام </a:t>
            </a:r>
            <a:r>
              <a:rPr lang="ar-SA" sz="2400" dirty="0" smtClean="0">
                <a:latin typeface="Times New Roman" panose="02020603050405020304" pitchFamily="18" charset="0"/>
                <a:cs typeface="Times New Roman" panose="02020603050405020304" pitchFamily="18" charset="0"/>
              </a:rPr>
              <a:t>مي‌شود</a:t>
            </a:r>
            <a:r>
              <a:rPr lang="fa-IR" sz="2400"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3" name="Rectangle 2"/>
          <p:cNvSpPr/>
          <p:nvPr/>
        </p:nvSpPr>
        <p:spPr>
          <a:xfrm>
            <a:off x="1066800" y="667831"/>
            <a:ext cx="6934200" cy="523220"/>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rtl="1"/>
            <a:r>
              <a:rPr lang="ar-SA" sz="2800" b="1" dirty="0" smtClean="0">
                <a:latin typeface="Times New Roman" panose="02020603050405020304" pitchFamily="18" charset="0"/>
                <a:cs typeface="Times New Roman" panose="02020603050405020304" pitchFamily="18" charset="0"/>
              </a:rPr>
              <a:t>انواع تحقیق براساس هدف</a:t>
            </a:r>
            <a:endParaRPr lang="en-US" sz="2800"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C0D1D73E-0F27-489D-81AF-3605CAC7BF74}" type="slidenum">
              <a:rPr lang="en-US" smtClean="0"/>
              <a:t>5</a:t>
            </a:fld>
            <a:endParaRPr lang="en-US"/>
          </a:p>
        </p:txBody>
      </p:sp>
    </p:spTree>
    <p:extLst>
      <p:ext uri="{BB962C8B-B14F-4D97-AF65-F5344CB8AC3E}">
        <p14:creationId xmlns:p14="http://schemas.microsoft.com/office/powerpoint/2010/main" val="30438585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86000" y="2136339"/>
            <a:ext cx="5257800" cy="3416320"/>
          </a:xfrm>
          <a:prstGeom prst="rect">
            <a:avLst/>
          </a:prstGeom>
        </p:spPr>
        <p:txBody>
          <a:bodyPr wrap="square">
            <a:spAutoFit/>
          </a:bodyPr>
          <a:lstStyle/>
          <a:p>
            <a:pPr marL="285750" lvl="0" indent="-285750" algn="r" rtl="1">
              <a:buClr>
                <a:srgbClr val="FF0000"/>
              </a:buClr>
              <a:buFont typeface="Arial" panose="020B0604020202020204" pitchFamily="34" charset="0"/>
              <a:buChar char="•"/>
            </a:pPr>
            <a:r>
              <a:rPr lang="fa-IR" sz="2400" dirty="0">
                <a:latin typeface="Times New Roman" panose="02020603050405020304" pitchFamily="18" charset="0"/>
                <a:cs typeface="Times New Roman" panose="02020603050405020304" pitchFamily="18" charset="0"/>
              </a:rPr>
              <a:t>عنوان تحقيق </a:t>
            </a:r>
            <a:endParaRPr lang="en-US" sz="2400" dirty="0">
              <a:latin typeface="Times New Roman" panose="02020603050405020304" pitchFamily="18" charset="0"/>
              <a:cs typeface="Times New Roman" panose="02020603050405020304" pitchFamily="18" charset="0"/>
            </a:endParaRPr>
          </a:p>
          <a:p>
            <a:pPr marL="285750" lvl="0" indent="-285750" algn="r" rtl="1">
              <a:buClr>
                <a:srgbClr val="FF0000"/>
              </a:buClr>
              <a:buFont typeface="Arial" panose="020B0604020202020204" pitchFamily="34" charset="0"/>
              <a:buChar char="•"/>
            </a:pPr>
            <a:r>
              <a:rPr lang="ar-SA" sz="2400" dirty="0">
                <a:latin typeface="Times New Roman" panose="02020603050405020304" pitchFamily="18" charset="0"/>
                <a:cs typeface="Times New Roman" panose="02020603050405020304" pitchFamily="18" charset="0"/>
              </a:rPr>
              <a:t>اصطلاحات و واژه ها </a:t>
            </a:r>
            <a:endParaRPr lang="en-US" sz="2400" dirty="0">
              <a:latin typeface="Times New Roman" panose="02020603050405020304" pitchFamily="18" charset="0"/>
              <a:cs typeface="Times New Roman" panose="02020603050405020304" pitchFamily="18" charset="0"/>
            </a:endParaRPr>
          </a:p>
          <a:p>
            <a:pPr marL="285750" lvl="0" indent="-285750" algn="r" rtl="1">
              <a:buClr>
                <a:srgbClr val="FF0000"/>
              </a:buClr>
              <a:buFont typeface="Arial" panose="020B0604020202020204" pitchFamily="34" charset="0"/>
              <a:buChar char="•"/>
            </a:pPr>
            <a:r>
              <a:rPr lang="ar-SA" sz="2400" dirty="0">
                <a:latin typeface="Times New Roman" panose="02020603050405020304" pitchFamily="18" charset="0"/>
                <a:cs typeface="Times New Roman" panose="02020603050405020304" pitchFamily="18" charset="0"/>
              </a:rPr>
              <a:t>شرح و بيان مساله تحقيق ( طرح يك مشكل</a:t>
            </a:r>
            <a:r>
              <a:rPr lang="en-US" sz="2400" dirty="0">
                <a:latin typeface="Times New Roman" panose="02020603050405020304" pitchFamily="18" charset="0"/>
                <a:cs typeface="Times New Roman" panose="02020603050405020304" pitchFamily="18" charset="0"/>
              </a:rPr>
              <a:t>(</a:t>
            </a:r>
          </a:p>
          <a:p>
            <a:pPr marL="285750" lvl="0" indent="-285750" algn="r" rtl="1">
              <a:buClr>
                <a:srgbClr val="FF0000"/>
              </a:buClr>
              <a:buFont typeface="Arial" panose="020B0604020202020204" pitchFamily="34" charset="0"/>
              <a:buChar char="•"/>
            </a:pPr>
            <a:r>
              <a:rPr lang="ar-SA" sz="2400" dirty="0">
                <a:latin typeface="Times New Roman" panose="02020603050405020304" pitchFamily="18" charset="0"/>
                <a:cs typeface="Times New Roman" panose="02020603050405020304" pitchFamily="18" charset="0"/>
              </a:rPr>
              <a:t>اهمیت و ضرورت موضوع تحقیق</a:t>
            </a:r>
            <a:endParaRPr lang="en-US" sz="2400" dirty="0">
              <a:latin typeface="Times New Roman" panose="02020603050405020304" pitchFamily="18" charset="0"/>
              <a:cs typeface="Times New Roman" panose="02020603050405020304" pitchFamily="18" charset="0"/>
            </a:endParaRPr>
          </a:p>
          <a:p>
            <a:pPr marL="285750" lvl="0" indent="-285750" algn="r" rtl="1">
              <a:buClr>
                <a:srgbClr val="FF0000"/>
              </a:buClr>
              <a:buFont typeface="Arial" panose="020B0604020202020204" pitchFamily="34" charset="0"/>
              <a:buChar char="•"/>
            </a:pPr>
            <a:r>
              <a:rPr lang="ar-SA" sz="2400" dirty="0">
                <a:latin typeface="Times New Roman" panose="02020603050405020304" pitchFamily="18" charset="0"/>
                <a:cs typeface="Times New Roman" panose="02020603050405020304" pitchFamily="18" charset="0"/>
              </a:rPr>
              <a:t>پیشینه تحقیق</a:t>
            </a:r>
            <a:endParaRPr lang="en-US" sz="2400" dirty="0">
              <a:latin typeface="Times New Roman" panose="02020603050405020304" pitchFamily="18" charset="0"/>
              <a:cs typeface="Times New Roman" panose="02020603050405020304" pitchFamily="18" charset="0"/>
            </a:endParaRPr>
          </a:p>
          <a:p>
            <a:pPr marL="285750" lvl="0" indent="-285750" algn="r" rtl="1">
              <a:buClr>
                <a:srgbClr val="FF0000"/>
              </a:buClr>
              <a:buFont typeface="Arial" panose="020B0604020202020204" pitchFamily="34" charset="0"/>
              <a:buChar char="•"/>
            </a:pPr>
            <a:r>
              <a:rPr lang="ar-SA" sz="2400" dirty="0">
                <a:latin typeface="Times New Roman" panose="02020603050405020304" pitchFamily="18" charset="0"/>
                <a:cs typeface="Times New Roman" panose="02020603050405020304" pitchFamily="18" charset="0"/>
              </a:rPr>
              <a:t>اهداف تحقیق</a:t>
            </a:r>
            <a:endParaRPr lang="en-US" sz="2400" dirty="0">
              <a:latin typeface="Times New Roman" panose="02020603050405020304" pitchFamily="18" charset="0"/>
              <a:cs typeface="Times New Roman" panose="02020603050405020304" pitchFamily="18" charset="0"/>
            </a:endParaRPr>
          </a:p>
          <a:p>
            <a:pPr marL="285750" lvl="0" indent="-285750" algn="r" rtl="1">
              <a:buClr>
                <a:srgbClr val="FF0000"/>
              </a:buClr>
              <a:buFont typeface="Arial" panose="020B0604020202020204" pitchFamily="34" charset="0"/>
              <a:buChar char="•"/>
            </a:pPr>
            <a:r>
              <a:rPr lang="ar-SA" sz="2400" dirty="0">
                <a:latin typeface="Times New Roman" panose="02020603050405020304" pitchFamily="18" charset="0"/>
                <a:cs typeface="Times New Roman" panose="02020603050405020304" pitchFamily="18" charset="0"/>
              </a:rPr>
              <a:t>سوالات تحقیق</a:t>
            </a:r>
            <a:endParaRPr lang="en-US" sz="2400" dirty="0">
              <a:latin typeface="Times New Roman" panose="02020603050405020304" pitchFamily="18" charset="0"/>
              <a:cs typeface="Times New Roman" panose="02020603050405020304" pitchFamily="18" charset="0"/>
            </a:endParaRPr>
          </a:p>
          <a:p>
            <a:pPr marL="285750" lvl="0" indent="-285750" algn="r" rtl="1">
              <a:buClr>
                <a:srgbClr val="FF0000"/>
              </a:buClr>
              <a:buFont typeface="Arial" panose="020B0604020202020204" pitchFamily="34" charset="0"/>
              <a:buChar char="•"/>
            </a:pPr>
            <a:r>
              <a:rPr lang="ar-SA" sz="2400" dirty="0">
                <a:latin typeface="Times New Roman" panose="02020603050405020304" pitchFamily="18" charset="0"/>
                <a:cs typeface="Times New Roman" panose="02020603050405020304" pitchFamily="18" charset="0"/>
              </a:rPr>
              <a:t>فرضیه </a:t>
            </a:r>
            <a:endParaRPr lang="en-US" sz="2400" dirty="0">
              <a:latin typeface="Times New Roman" panose="02020603050405020304" pitchFamily="18" charset="0"/>
              <a:cs typeface="Times New Roman" panose="02020603050405020304" pitchFamily="18" charset="0"/>
            </a:endParaRPr>
          </a:p>
          <a:p>
            <a:pPr marL="285750" lvl="0" indent="-285750" algn="r" rtl="1">
              <a:buClr>
                <a:srgbClr val="FF0000"/>
              </a:buClr>
              <a:buFont typeface="Arial" panose="020B0604020202020204" pitchFamily="34" charset="0"/>
              <a:buChar char="•"/>
            </a:pPr>
            <a:r>
              <a:rPr lang="ar-SA" sz="2400" dirty="0">
                <a:latin typeface="Times New Roman" panose="02020603050405020304" pitchFamily="18" charset="0"/>
                <a:cs typeface="Times New Roman" panose="02020603050405020304" pitchFamily="18" charset="0"/>
              </a:rPr>
              <a:t>روش و مراحل تحقیق</a:t>
            </a:r>
            <a:endParaRPr lang="en-US" sz="2400" dirty="0">
              <a:latin typeface="Times New Roman" panose="02020603050405020304" pitchFamily="18" charset="0"/>
              <a:cs typeface="Times New Roman" panose="02020603050405020304" pitchFamily="18" charset="0"/>
            </a:endParaRPr>
          </a:p>
        </p:txBody>
      </p:sp>
      <p:sp>
        <p:nvSpPr>
          <p:cNvPr id="5" name="Rectangle 4"/>
          <p:cNvSpPr/>
          <p:nvPr/>
        </p:nvSpPr>
        <p:spPr>
          <a:xfrm>
            <a:off x="1143000" y="686733"/>
            <a:ext cx="6934200" cy="523220"/>
          </a:xfrm>
          <a:prstGeom prst="rect">
            <a:avLst/>
          </a:prstGeom>
        </p:spPr>
        <p:style>
          <a:lnRef idx="3">
            <a:schemeClr val="lt1"/>
          </a:lnRef>
          <a:fillRef idx="1">
            <a:schemeClr val="accent6"/>
          </a:fillRef>
          <a:effectRef idx="1">
            <a:schemeClr val="accent6"/>
          </a:effectRef>
          <a:fontRef idx="minor">
            <a:schemeClr val="lt1"/>
          </a:fontRef>
        </p:style>
        <p:txBody>
          <a:bodyPr wrap="square">
            <a:spAutoFit/>
          </a:bodyPr>
          <a:lstStyle/>
          <a:p>
            <a:pPr algn="ctr" rtl="1"/>
            <a:r>
              <a:rPr lang="fa-IR" sz="2800" b="1" dirty="0" smtClean="0">
                <a:latin typeface="Times New Roman" panose="02020603050405020304" pitchFamily="18" charset="0"/>
                <a:cs typeface="Times New Roman" panose="02020603050405020304" pitchFamily="18" charset="0"/>
              </a:rPr>
              <a:t>اجزاء تشكيل دهنده طرح تحقيق</a:t>
            </a:r>
            <a:endParaRPr lang="en-US" sz="28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C0D1D73E-0F27-489D-81AF-3605CAC7BF74}" type="slidenum">
              <a:rPr lang="en-US" smtClean="0"/>
              <a:t>6</a:t>
            </a:fld>
            <a:endParaRPr lang="en-US"/>
          </a:p>
        </p:txBody>
      </p:sp>
    </p:spTree>
    <p:extLst>
      <p:ext uri="{BB962C8B-B14F-4D97-AF65-F5344CB8AC3E}">
        <p14:creationId xmlns:p14="http://schemas.microsoft.com/office/powerpoint/2010/main" val="217425818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905000"/>
            <a:ext cx="7162800" cy="3416320"/>
          </a:xfrm>
          <a:prstGeom prst="rect">
            <a:avLst/>
          </a:prstGeom>
        </p:spPr>
        <p:txBody>
          <a:bodyPr wrap="square">
            <a:spAutoFit/>
          </a:bodyPr>
          <a:lstStyle/>
          <a:p>
            <a:pPr lvl="0" algn="just" rtl="1"/>
            <a:r>
              <a:rPr lang="fa-IR" sz="2400" b="1" dirty="0" smtClean="0">
                <a:latin typeface="Times New Roman" panose="02020603050405020304" pitchFamily="18" charset="0"/>
                <a:cs typeface="Times New Roman" panose="02020603050405020304" pitchFamily="18" charset="0"/>
              </a:rPr>
              <a:t>موضوع تحقيق بايد نو و جديد باشد</a:t>
            </a:r>
            <a:r>
              <a:rPr lang="en-US" sz="2400" b="1" dirty="0" smtClean="0">
                <a:latin typeface="Times New Roman" panose="02020603050405020304" pitchFamily="18" charset="0"/>
                <a:cs typeface="Times New Roman" panose="02020603050405020304" pitchFamily="18" charset="0"/>
              </a:rPr>
              <a:t>. </a:t>
            </a:r>
            <a:r>
              <a:rPr lang="fa-IR" sz="2400" b="1" dirty="0">
                <a:latin typeface="Times New Roman" panose="02020603050405020304" pitchFamily="18" charset="0"/>
                <a:cs typeface="Times New Roman" panose="02020603050405020304" pitchFamily="18" charset="0"/>
              </a:rPr>
              <a:t> </a:t>
            </a:r>
            <a:r>
              <a:rPr lang="fa-IR" sz="2400" b="1" dirty="0" smtClean="0">
                <a:latin typeface="Times New Roman" panose="02020603050405020304" pitchFamily="18" charset="0"/>
                <a:cs typeface="Times New Roman" panose="02020603050405020304" pitchFamily="18" charset="0"/>
              </a:rPr>
              <a:t>د</a:t>
            </a:r>
            <a:r>
              <a:rPr lang="ar-SA" sz="2400" b="1" dirty="0" smtClean="0">
                <a:latin typeface="Times New Roman" panose="02020603050405020304" pitchFamily="18" charset="0"/>
                <a:cs typeface="Times New Roman" panose="02020603050405020304" pitchFamily="18" charset="0"/>
              </a:rPr>
              <a:t>ر </a:t>
            </a:r>
            <a:r>
              <a:rPr lang="ar-SA" sz="2400" b="1" dirty="0">
                <a:latin typeface="Times New Roman" panose="02020603050405020304" pitchFamily="18" charset="0"/>
                <a:cs typeface="Times New Roman" panose="02020603050405020304" pitchFamily="18" charset="0"/>
              </a:rPr>
              <a:t>تعيين و انتخاب آن </a:t>
            </a:r>
            <a:r>
              <a:rPr lang="ar-SA" sz="2400" b="1" dirty="0" smtClean="0">
                <a:latin typeface="Times New Roman" panose="02020603050405020304" pitchFamily="18" charset="0"/>
                <a:cs typeface="Times New Roman" panose="02020603050405020304" pitchFamily="18" charset="0"/>
              </a:rPr>
              <a:t>توجه </a:t>
            </a:r>
            <a:r>
              <a:rPr lang="ar-SA" sz="2400" b="1" dirty="0">
                <a:latin typeface="Times New Roman" panose="02020603050405020304" pitchFamily="18" charset="0"/>
                <a:cs typeface="Times New Roman" panose="02020603050405020304" pitchFamily="18" charset="0"/>
              </a:rPr>
              <a:t>به نكات زير ضروري </a:t>
            </a:r>
            <a:r>
              <a:rPr lang="ar-SA" sz="2400" b="1" dirty="0" smtClean="0">
                <a:latin typeface="Times New Roman" panose="02020603050405020304" pitchFamily="18" charset="0"/>
                <a:cs typeface="Times New Roman" panose="02020603050405020304" pitchFamily="18" charset="0"/>
              </a:rPr>
              <a:t>است</a:t>
            </a:r>
            <a:r>
              <a:rPr lang="fa-IR" sz="2400" b="1" dirty="0" smtClean="0">
                <a:latin typeface="Times New Roman" panose="02020603050405020304" pitchFamily="18" charset="0"/>
                <a:cs typeface="Times New Roman" panose="02020603050405020304" pitchFamily="18" charset="0"/>
              </a:rPr>
              <a:t>:</a:t>
            </a:r>
          </a:p>
          <a:p>
            <a:pPr marL="285750" lvl="0" indent="-285750" algn="just" rtl="1">
              <a:buClr>
                <a:schemeClr val="accent5"/>
              </a:buClr>
              <a:buFont typeface="Arial" panose="020B0604020202020204" pitchFamily="34" charset="0"/>
              <a:buChar char="•"/>
            </a:pPr>
            <a:r>
              <a:rPr lang="fa-IR" sz="2400" b="1" dirty="0">
                <a:latin typeface="Times New Roman" panose="02020603050405020304" pitchFamily="18" charset="0"/>
                <a:cs typeface="Times New Roman" panose="02020603050405020304" pitchFamily="18" charset="0"/>
              </a:rPr>
              <a:t>عنوان تحقيق بایستی نه خيلي كوتاه، نه خيلي طولاني باشد بلكه مختصر، جامع، رسا و غير </a:t>
            </a:r>
            <a:r>
              <a:rPr lang="fa-IR" sz="2400" b="1" dirty="0" smtClean="0">
                <a:latin typeface="Times New Roman" panose="02020603050405020304" pitchFamily="18" charset="0"/>
                <a:cs typeface="Times New Roman" panose="02020603050405020304" pitchFamily="18" charset="0"/>
              </a:rPr>
              <a:t>سوالي </a:t>
            </a:r>
            <a:r>
              <a:rPr lang="fa-IR" sz="2400" b="1" dirty="0">
                <a:latin typeface="Times New Roman" panose="02020603050405020304" pitchFamily="18" charset="0"/>
                <a:cs typeface="Times New Roman" panose="02020603050405020304" pitchFamily="18" charset="0"/>
              </a:rPr>
              <a:t>باشد</a:t>
            </a:r>
            <a:r>
              <a:rPr lang="en-US" sz="2400" b="1" dirty="0">
                <a:latin typeface="Times New Roman" panose="02020603050405020304" pitchFamily="18" charset="0"/>
                <a:cs typeface="Times New Roman" panose="02020603050405020304" pitchFamily="18" charset="0"/>
              </a:rPr>
              <a:t>.</a:t>
            </a:r>
          </a:p>
          <a:p>
            <a:pPr marL="285750" lvl="0" indent="-285750" algn="just" rtl="1">
              <a:buClr>
                <a:schemeClr val="accent5"/>
              </a:buClr>
              <a:buFont typeface="Arial" panose="020B0604020202020204" pitchFamily="34" charset="0"/>
              <a:buChar char="•"/>
            </a:pPr>
            <a:r>
              <a:rPr lang="fa-IR" sz="2400" b="1" dirty="0">
                <a:latin typeface="Times New Roman" panose="02020603050405020304" pitchFamily="18" charset="0"/>
                <a:cs typeface="Times New Roman" panose="02020603050405020304" pitchFamily="18" charset="0"/>
              </a:rPr>
              <a:t>بهتر است در ابتداي عنوان از واژه هايي چون: بررسي، ارائه الگو، مطالعه، طراحي، تحليلي بر، تبيين و ....استفاده شود</a:t>
            </a:r>
            <a:r>
              <a:rPr lang="en-US" sz="2400" b="1" dirty="0">
                <a:latin typeface="Times New Roman" panose="02020603050405020304" pitchFamily="18" charset="0"/>
                <a:cs typeface="Times New Roman" panose="02020603050405020304" pitchFamily="18" charset="0"/>
              </a:rPr>
              <a:t>.</a:t>
            </a:r>
          </a:p>
          <a:p>
            <a:pPr marL="285750" lvl="0" indent="-285750" algn="just" rtl="1">
              <a:buClr>
                <a:schemeClr val="accent5"/>
              </a:buClr>
              <a:buFont typeface="Arial" panose="020B0604020202020204" pitchFamily="34" charset="0"/>
              <a:buChar char="•"/>
            </a:pPr>
            <a:r>
              <a:rPr lang="fa-IR" sz="2400" b="1" dirty="0">
                <a:latin typeface="Times New Roman" panose="02020603050405020304" pitchFamily="18" charset="0"/>
                <a:cs typeface="Times New Roman" panose="02020603050405020304" pitchFamily="18" charset="0"/>
              </a:rPr>
              <a:t>بهتر است  در عنوان تحقيق به نوعي متغير هاي مستقل و وابسته نشان داده شوند</a:t>
            </a:r>
            <a:r>
              <a:rPr lang="en-US" sz="2400" b="1" dirty="0">
                <a:latin typeface="Times New Roman" panose="02020603050405020304" pitchFamily="18" charset="0"/>
                <a:cs typeface="Times New Roman" panose="02020603050405020304" pitchFamily="18" charset="0"/>
              </a:rPr>
              <a:t>. </a:t>
            </a:r>
          </a:p>
          <a:p>
            <a:pPr algn="just" rtl="1">
              <a:buClr>
                <a:schemeClr val="accent5"/>
              </a:buClr>
            </a:pPr>
            <a:endParaRPr lang="en-US" sz="2400" b="1" dirty="0"/>
          </a:p>
        </p:txBody>
      </p:sp>
      <p:sp>
        <p:nvSpPr>
          <p:cNvPr id="5" name="Rectangle 4"/>
          <p:cNvSpPr/>
          <p:nvPr/>
        </p:nvSpPr>
        <p:spPr>
          <a:xfrm>
            <a:off x="1219200" y="667831"/>
            <a:ext cx="6934200" cy="523220"/>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عنوان تحقيق </a:t>
            </a:r>
            <a:endParaRPr lang="en-US" sz="2800" b="1"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C0D1D73E-0F27-489D-81AF-3605CAC7BF74}" type="slidenum">
              <a:rPr lang="en-US" smtClean="0"/>
              <a:t>7</a:t>
            </a:fld>
            <a:endParaRPr lang="en-US"/>
          </a:p>
        </p:txBody>
      </p:sp>
    </p:spTree>
    <p:extLst>
      <p:ext uri="{BB962C8B-B14F-4D97-AF65-F5344CB8AC3E}">
        <p14:creationId xmlns:p14="http://schemas.microsoft.com/office/powerpoint/2010/main" val="256372505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1305342"/>
            <a:ext cx="7315200" cy="4893647"/>
          </a:xfrm>
          <a:prstGeom prst="rect">
            <a:avLst/>
          </a:prstGeom>
        </p:spPr>
        <p:txBody>
          <a:bodyPr wrap="square">
            <a:spAutoFit/>
          </a:bodyPr>
          <a:lstStyle/>
          <a:p>
            <a:pPr marL="342900" lvl="0" indent="-342900" algn="just" rtl="1">
              <a:buClr>
                <a:schemeClr val="accent5"/>
              </a:buClr>
              <a:buFont typeface="Arial" panose="020B0604020202020204" pitchFamily="34" charset="0"/>
              <a:buChar char="•"/>
            </a:pPr>
            <a:r>
              <a:rPr lang="fa-IR" sz="2400" b="1" dirty="0" smtClean="0">
                <a:latin typeface="Times New Roman" panose="02020603050405020304" pitchFamily="18" charset="0"/>
                <a:cs typeface="Times New Roman" panose="02020603050405020304" pitchFamily="18" charset="0"/>
              </a:rPr>
              <a:t>عنوان پژوهش بايد ارزش تحقيق داشته باشد</a:t>
            </a:r>
            <a:r>
              <a:rPr lang="en-US" sz="2400" b="1" dirty="0" smtClean="0">
                <a:latin typeface="Times New Roman" panose="02020603050405020304" pitchFamily="18" charset="0"/>
                <a:cs typeface="Times New Roman" panose="02020603050405020304" pitchFamily="18" charset="0"/>
              </a:rPr>
              <a:t>. </a:t>
            </a:r>
          </a:p>
          <a:p>
            <a:pPr marL="342900" lvl="0" indent="-342900" algn="just" rtl="1">
              <a:buClr>
                <a:schemeClr val="accent5"/>
              </a:buClr>
              <a:buFont typeface="Arial" panose="020B0604020202020204" pitchFamily="34" charset="0"/>
              <a:buChar char="•"/>
            </a:pPr>
            <a:r>
              <a:rPr lang="fa-IR" sz="2400" b="1" dirty="0" smtClean="0">
                <a:latin typeface="Times New Roman" panose="02020603050405020304" pitchFamily="18" charset="0"/>
                <a:cs typeface="Times New Roman" panose="02020603050405020304" pitchFamily="18" charset="0"/>
              </a:rPr>
              <a:t>پژوهشگر بايد توان انجام تحقيق را داشته باشد</a:t>
            </a:r>
            <a:r>
              <a:rPr lang="en-US" sz="2400" b="1" dirty="0" smtClean="0">
                <a:latin typeface="Times New Roman" panose="02020603050405020304" pitchFamily="18" charset="0"/>
                <a:cs typeface="Times New Roman" panose="02020603050405020304" pitchFamily="18" charset="0"/>
              </a:rPr>
              <a:t>. </a:t>
            </a:r>
          </a:p>
          <a:p>
            <a:pPr marL="342900" lvl="0" indent="-342900" algn="just" rtl="1">
              <a:buClr>
                <a:schemeClr val="accent5"/>
              </a:buClr>
              <a:buFont typeface="Arial" panose="020B0604020202020204" pitchFamily="34" charset="0"/>
              <a:buChar char="•"/>
            </a:pPr>
            <a:r>
              <a:rPr lang="fa-IR" sz="2400" b="1" dirty="0" smtClean="0">
                <a:latin typeface="Times New Roman" panose="02020603050405020304" pitchFamily="18" charset="0"/>
                <a:cs typeface="Times New Roman" panose="02020603050405020304" pitchFamily="18" charset="0"/>
              </a:rPr>
              <a:t>موضوع تحقيق در حوزه كاري و تخصصي پژوهشگر باشد</a:t>
            </a:r>
            <a:r>
              <a:rPr lang="en-US" sz="2400" b="1" dirty="0" smtClean="0">
                <a:latin typeface="Times New Roman" panose="02020603050405020304" pitchFamily="18" charset="0"/>
                <a:cs typeface="Times New Roman" panose="02020603050405020304" pitchFamily="18" charset="0"/>
              </a:rPr>
              <a:t>. </a:t>
            </a:r>
          </a:p>
          <a:p>
            <a:pPr marL="342900" lvl="0" indent="-342900" algn="just" rtl="1">
              <a:buClr>
                <a:schemeClr val="accent5"/>
              </a:buClr>
              <a:buFont typeface="Arial" panose="020B0604020202020204" pitchFamily="34" charset="0"/>
              <a:buChar char="•"/>
            </a:pPr>
            <a:r>
              <a:rPr lang="fa-IR" sz="2400" b="1" dirty="0" smtClean="0">
                <a:latin typeface="Times New Roman" panose="02020603050405020304" pitchFamily="18" charset="0"/>
                <a:cs typeface="Times New Roman" panose="02020603050405020304" pitchFamily="18" charset="0"/>
              </a:rPr>
              <a:t>موضوع پژوهش بايد به گونه اي باشد كه جامعه به انجام تحقيق در مورد آن نيازمند باشد و پژوهش بتواند با نتايج خود مشكلي را از جامعه برطرف كند</a:t>
            </a:r>
            <a:r>
              <a:rPr lang="en-US" sz="2400" b="1" dirty="0" smtClean="0">
                <a:latin typeface="Times New Roman" panose="02020603050405020304" pitchFamily="18" charset="0"/>
                <a:cs typeface="Times New Roman" panose="02020603050405020304" pitchFamily="18" charset="0"/>
              </a:rPr>
              <a:t>.</a:t>
            </a:r>
          </a:p>
          <a:p>
            <a:pPr marL="342900" lvl="0" indent="-342900" algn="just" rtl="1">
              <a:buClr>
                <a:schemeClr val="accent5"/>
              </a:buClr>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 </a:t>
            </a:r>
            <a:r>
              <a:rPr lang="fa-IR" sz="2400" b="1" dirty="0" smtClean="0">
                <a:latin typeface="Times New Roman" panose="02020603050405020304" pitchFamily="18" charset="0"/>
                <a:cs typeface="Times New Roman" panose="02020603050405020304" pitchFamily="18" charset="0"/>
              </a:rPr>
              <a:t>پژوهشگر به عنوان تحقيق و انجام پژوهش در مورد آن ميل و علاقه داشته باشد</a:t>
            </a:r>
            <a:r>
              <a:rPr lang="en-US" sz="2400" b="1" dirty="0" smtClean="0">
                <a:latin typeface="Times New Roman" panose="02020603050405020304" pitchFamily="18" charset="0"/>
                <a:cs typeface="Times New Roman" panose="02020603050405020304" pitchFamily="18" charset="0"/>
              </a:rPr>
              <a:t>. </a:t>
            </a:r>
          </a:p>
          <a:p>
            <a:pPr marL="342900" lvl="0" indent="-342900" algn="just" rtl="1">
              <a:buClr>
                <a:schemeClr val="accent5"/>
              </a:buClr>
              <a:buFont typeface="Arial" panose="020B0604020202020204" pitchFamily="34" charset="0"/>
              <a:buChar char="•"/>
            </a:pPr>
            <a:r>
              <a:rPr lang="en-US" sz="2400" b="1" dirty="0" smtClean="0">
                <a:latin typeface="Times New Roman" panose="02020603050405020304" pitchFamily="18" charset="0"/>
                <a:cs typeface="Times New Roman" panose="02020603050405020304" pitchFamily="18" charset="0"/>
              </a:rPr>
              <a:t> </a:t>
            </a:r>
            <a:r>
              <a:rPr lang="fa-IR" sz="2400" b="1" dirty="0" smtClean="0">
                <a:latin typeface="Times New Roman" panose="02020603050405020304" pitchFamily="18" charset="0"/>
                <a:cs typeface="Times New Roman" panose="02020603050405020304" pitchFamily="18" charset="0"/>
              </a:rPr>
              <a:t>موضوع تحقيق بايد عملي و اجرائي بوده و قابليت انجام تحقيق را داشته باشد</a:t>
            </a:r>
            <a:r>
              <a:rPr lang="en-US" sz="2400" b="1" dirty="0" smtClean="0">
                <a:latin typeface="Times New Roman" panose="02020603050405020304" pitchFamily="18" charset="0"/>
                <a:cs typeface="Times New Roman" panose="02020603050405020304" pitchFamily="18" charset="0"/>
              </a:rPr>
              <a:t> .</a:t>
            </a:r>
          </a:p>
          <a:p>
            <a:pPr marL="342900" lvl="0" indent="-342900" algn="just" rtl="1">
              <a:buClr>
                <a:schemeClr val="accent5"/>
              </a:buClr>
              <a:buFont typeface="Arial" panose="020B0604020202020204" pitchFamily="34" charset="0"/>
              <a:buChar char="•"/>
            </a:pPr>
            <a:r>
              <a:rPr lang="fa-IR" sz="2400" b="1" dirty="0" smtClean="0">
                <a:latin typeface="Times New Roman" panose="02020603050405020304" pitchFamily="18" charset="0"/>
                <a:cs typeface="Times New Roman" panose="02020603050405020304" pitchFamily="18" charset="0"/>
              </a:rPr>
              <a:t>عنوان تحقيق بايد به گونه اي باشد كه هدف هاي تحقيق را بيان كند</a:t>
            </a:r>
            <a:r>
              <a:rPr lang="en-US" sz="2400" b="1" dirty="0" smtClean="0">
                <a:latin typeface="Times New Roman" panose="02020603050405020304" pitchFamily="18" charset="0"/>
                <a:cs typeface="Times New Roman" panose="02020603050405020304" pitchFamily="18" charset="0"/>
              </a:rPr>
              <a:t> .</a:t>
            </a:r>
          </a:p>
          <a:p>
            <a:pPr marL="342900" lvl="0" indent="-342900" algn="just" rtl="1">
              <a:buClr>
                <a:schemeClr val="accent5"/>
              </a:buClr>
              <a:buFont typeface="Arial" panose="020B0604020202020204" pitchFamily="34" charset="0"/>
              <a:buChar char="•"/>
            </a:pPr>
            <a:r>
              <a:rPr lang="fa-IR" sz="2400" b="1" dirty="0" smtClean="0">
                <a:latin typeface="Times New Roman" panose="02020603050405020304" pitchFamily="18" charset="0"/>
                <a:cs typeface="Times New Roman" panose="02020603050405020304" pitchFamily="18" charset="0"/>
              </a:rPr>
              <a:t>بهتر است در عنوان تحقيق، قلمرو مكاني و محدوده زماني پژوهش مشخص گردد.</a:t>
            </a:r>
            <a:endParaRPr lang="en-US" sz="2400" b="1" dirty="0">
              <a:latin typeface="Times New Roman" panose="02020603050405020304" pitchFamily="18" charset="0"/>
              <a:cs typeface="Times New Roman" panose="02020603050405020304" pitchFamily="18" charset="0"/>
            </a:endParaRPr>
          </a:p>
        </p:txBody>
      </p:sp>
      <p:sp>
        <p:nvSpPr>
          <p:cNvPr id="5" name="Rectangle 4"/>
          <p:cNvSpPr/>
          <p:nvPr/>
        </p:nvSpPr>
        <p:spPr>
          <a:xfrm>
            <a:off x="1219200" y="667831"/>
            <a:ext cx="6934200" cy="523220"/>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lvl="0" algn="ctr" rtl="1"/>
            <a:r>
              <a:rPr lang="fa-IR" sz="2800" b="1" dirty="0" smtClean="0">
                <a:latin typeface="Times New Roman" panose="02020603050405020304" pitchFamily="18" charset="0"/>
                <a:cs typeface="Times New Roman" panose="02020603050405020304" pitchFamily="18" charset="0"/>
              </a:rPr>
              <a:t>عنوان تحقيق </a:t>
            </a:r>
            <a:endParaRPr lang="en-US" sz="2800" b="1"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C0D1D73E-0F27-489D-81AF-3605CAC7BF74}" type="slidenum">
              <a:rPr lang="en-US" smtClean="0"/>
              <a:t>8</a:t>
            </a:fld>
            <a:endParaRPr lang="en-US"/>
          </a:p>
        </p:txBody>
      </p:sp>
    </p:spTree>
    <p:extLst>
      <p:ext uri="{BB962C8B-B14F-4D97-AF65-F5344CB8AC3E}">
        <p14:creationId xmlns:p14="http://schemas.microsoft.com/office/powerpoint/2010/main" val="157446843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43000" y="2438400"/>
            <a:ext cx="7010400" cy="1687963"/>
          </a:xfrm>
          <a:prstGeom prst="rect">
            <a:avLst/>
          </a:prstGeom>
        </p:spPr>
        <p:txBody>
          <a:bodyPr wrap="square">
            <a:spAutoFit/>
          </a:bodyPr>
          <a:lstStyle/>
          <a:p>
            <a:pPr algn="just" rtl="1">
              <a:lnSpc>
                <a:spcPct val="150000"/>
              </a:lnSpc>
            </a:pPr>
            <a:r>
              <a:rPr lang="ar-SA" sz="2400" b="1" dirty="0">
                <a:latin typeface="Times New Roman" panose="02020603050405020304" pitchFamily="18" charset="0"/>
                <a:cs typeface="Times New Roman" panose="02020603050405020304" pitchFamily="18" charset="0"/>
              </a:rPr>
              <a:t>معمولا تعدادي از اصطلاحات و واژه هاي فني و تخصصي مربوط به عنوان و موضوع پژوهش ( 3 تا 6 ) ارائه شده و براي هريك مختصراً از منابع اصلي و معتبر، تعريفي آورده مي </a:t>
            </a:r>
            <a:r>
              <a:rPr lang="ar-SA" sz="2400" b="1" dirty="0" smtClean="0">
                <a:latin typeface="Times New Roman" panose="02020603050405020304" pitchFamily="18" charset="0"/>
                <a:cs typeface="Times New Roman" panose="02020603050405020304" pitchFamily="18" charset="0"/>
              </a:rPr>
              <a:t>شود</a:t>
            </a:r>
            <a:r>
              <a:rPr lang="en-US" sz="2400" b="1" dirty="0" smtClean="0">
                <a:latin typeface="Times New Roman" panose="02020603050405020304" pitchFamily="18" charset="0"/>
                <a:cs typeface="Times New Roman" panose="02020603050405020304" pitchFamily="18" charset="0"/>
              </a:rPr>
              <a:t>.</a:t>
            </a:r>
            <a:endParaRPr lang="en-US" sz="2400" b="1" dirty="0">
              <a:latin typeface="Times New Roman" panose="02020603050405020304" pitchFamily="18" charset="0"/>
              <a:cs typeface="Times New Roman" panose="02020603050405020304" pitchFamily="18" charset="0"/>
            </a:endParaRPr>
          </a:p>
        </p:txBody>
      </p:sp>
      <p:sp>
        <p:nvSpPr>
          <p:cNvPr id="4" name="Rectangle 3"/>
          <p:cNvSpPr/>
          <p:nvPr/>
        </p:nvSpPr>
        <p:spPr>
          <a:xfrm>
            <a:off x="1219200" y="667831"/>
            <a:ext cx="6934200" cy="52322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lvl="0" algn="ctr" rtl="1"/>
            <a:r>
              <a:rPr lang="ar-SA" sz="2800" b="1" dirty="0" smtClean="0">
                <a:latin typeface="Times New Roman" panose="02020603050405020304" pitchFamily="18" charset="0"/>
                <a:cs typeface="Times New Roman" panose="02020603050405020304" pitchFamily="18" charset="0"/>
              </a:rPr>
              <a:t>اصطلاحات و واژه ها </a:t>
            </a:r>
            <a:endParaRPr lang="en-US" sz="2800" b="1" dirty="0" smtClean="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C0D1D73E-0F27-489D-81AF-3605CAC7BF74}" type="slidenum">
              <a:rPr lang="en-US" smtClean="0"/>
              <a:t>9</a:t>
            </a:fld>
            <a:endParaRPr lang="en-US"/>
          </a:p>
        </p:txBody>
      </p:sp>
    </p:spTree>
    <p:extLst>
      <p:ext uri="{BB962C8B-B14F-4D97-AF65-F5344CB8AC3E}">
        <p14:creationId xmlns:p14="http://schemas.microsoft.com/office/powerpoint/2010/main" val="368547839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3926</TotalTime>
  <Words>1540</Words>
  <Application>Microsoft Office PowerPoint</Application>
  <PresentationFormat>On-screen Show (4:3)</PresentationFormat>
  <Paragraphs>195</Paragraphs>
  <Slides>32</Slides>
  <Notes>0</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Slipstream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haleh</dc:creator>
  <cp:lastModifiedBy>haleh</cp:lastModifiedBy>
  <cp:revision>42</cp:revision>
  <dcterms:created xsi:type="dcterms:W3CDTF">2015-12-22T17:24:12Z</dcterms:created>
  <dcterms:modified xsi:type="dcterms:W3CDTF">2017-04-25T09:02:03Z</dcterms:modified>
</cp:coreProperties>
</file>